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12" r:id="rId5"/>
    <p:sldMasterId id="2147483694" r:id="rId6"/>
    <p:sldMasterId id="2147483703" r:id="rId7"/>
  </p:sldMasterIdLst>
  <p:notesMasterIdLst>
    <p:notesMasterId r:id="rId17"/>
  </p:notesMasterIdLst>
  <p:sldIdLst>
    <p:sldId id="256" r:id="rId8"/>
    <p:sldId id="267" r:id="rId9"/>
    <p:sldId id="271" r:id="rId10"/>
    <p:sldId id="272" r:id="rId11"/>
    <p:sldId id="268" r:id="rId12"/>
    <p:sldId id="269" r:id="rId13"/>
    <p:sldId id="270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54"/>
  </p:normalViewPr>
  <p:slideViewPr>
    <p:cSldViewPr snapToGrid="0" snapToObjects="1">
      <p:cViewPr varScale="1">
        <p:scale>
          <a:sx n="76" d="100"/>
          <a:sy n="76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2AAD-6DB3-084C-AE9F-0A998F4714E4}" type="datetimeFigureOut">
              <a:rPr lang="es-ES_tradnl" smtClean="0"/>
              <a:t>21/09/2020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3F986-8133-544E-9AB7-45949353935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8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2759440"/>
            <a:ext cx="8783144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234454"/>
            <a:ext cx="878314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5B1C29-D279-2C4A-AA87-88A3579AD5EA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D0C8E-ECD3-2A4F-9234-A83D68B94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761829"/>
            <a:ext cx="1761913" cy="17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705808" cy="1013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408-00DC-0F42-8FA8-199C08B32C75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126A2-3D4C-7F4D-841A-FC15D07B4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F660F-2039-B54F-BFC3-3E3BC04134B9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B20DD2-50FC-0F42-BB7F-4EFACF94D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94" y="409245"/>
            <a:ext cx="2591869" cy="25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0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E3D-7E83-5941-820C-A02DDC97C55B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C4053-37D0-1745-AA8E-5B51B6A46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0229363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9869557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D575-252F-664F-9EF3-7EAAD795923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7AB869-C564-3B40-BFCA-67541D1EE9C9}"/>
              </a:ext>
            </a:extLst>
          </p:cNvPr>
          <p:cNvSpPr/>
          <p:nvPr userDrawn="1"/>
        </p:nvSpPr>
        <p:spPr>
          <a:xfrm>
            <a:off x="10275453" y="470925"/>
            <a:ext cx="1476261" cy="1476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4F2A6-EFD0-9348-97FB-E5BA5EC19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287" y="522122"/>
            <a:ext cx="1734591" cy="13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96D4-6857-344A-8F1E-D3E2001189E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0256695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987485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8D48C7-8D83-5144-90B8-C8F6EBFBDD71}"/>
              </a:ext>
            </a:extLst>
          </p:cNvPr>
          <p:cNvSpPr/>
          <p:nvPr userDrawn="1"/>
        </p:nvSpPr>
        <p:spPr>
          <a:xfrm>
            <a:off x="10275453" y="470925"/>
            <a:ext cx="1476261" cy="1476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BCCB2-2007-3D48-9672-6C96587C3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287" y="522122"/>
            <a:ext cx="1734591" cy="13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4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4753-D4BE-8C4B-AB60-05D9EE4EF8DF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85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AF55-3676-B449-8462-61070B944906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8244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2759440"/>
            <a:ext cx="8783144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234454"/>
            <a:ext cx="878314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5B1C29-D279-2C4A-AA87-88A3579AD5EA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D0C8E-ECD3-2A4F-9234-A83D68B94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761829"/>
            <a:ext cx="1761913" cy="17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705808" cy="1013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21102408-00DC-0F42-8FA8-199C08B32C75}" type="datetime1">
              <a:rPr lang="en-US" smtClean="0"/>
              <a:pPr/>
              <a:t>9/21/2020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126A2-3D4C-7F4D-841A-FC15D07B4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3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F660F-2039-B54F-BFC3-3E3BC04134B9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B20DD2-50FC-0F42-BB7F-4EFACF94D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94" y="409245"/>
            <a:ext cx="2591869" cy="25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705808" cy="1013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408-00DC-0F42-8FA8-199C08B32C75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126A2-3D4C-7F4D-841A-FC15D07B4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4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E3D-7E83-5941-820C-A02DDC97C55B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C4053-37D0-1745-AA8E-5B51B6A46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0229363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9869557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D575-252F-664F-9EF3-7EAAD795923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783FAD-DBAC-D947-A4C7-C38DEC90F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96D4-6857-344A-8F1E-D3E2001189E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0256695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987485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6851A2-F296-E941-B597-3A021FE5F9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4753-D4BE-8C4B-AB60-05D9EE4EF8DF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994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AF55-3676-B449-8462-61070B944906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6856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2759440"/>
            <a:ext cx="8783144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234454"/>
            <a:ext cx="878314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5B1C29-D279-2C4A-AA87-88A3579AD5EA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D0C8E-ECD3-2A4F-9234-A83D68B94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761829"/>
            <a:ext cx="1761913" cy="17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8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705808" cy="1013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408-00DC-0F42-8FA8-199C08B32C75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126A2-3D4C-7F4D-841A-FC15D07B4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18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F660F-2039-B54F-BFC3-3E3BC04134B9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B20DD2-50FC-0F42-BB7F-4EFACF94D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94" y="409245"/>
            <a:ext cx="2591869" cy="25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1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E3D-7E83-5941-820C-A02DDC97C55B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C4053-37D0-1745-AA8E-5B51B6A46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0229363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9869557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D575-252F-664F-9EF3-7EAAD795923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EC7871-39A2-0E4A-A60F-4B89DC656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6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F660F-2039-B54F-BFC3-3E3BC04134B9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B20DD2-50FC-0F42-BB7F-4EFACF94D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94" y="409245"/>
            <a:ext cx="2591869" cy="25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96D4-6857-344A-8F1E-D3E2001189E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0256695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987485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B6DC67-0D54-FB4A-B9D6-6518493BC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80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4753-D4BE-8C4B-AB60-05D9EE4EF8DF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0215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AF55-3676-B449-8462-61070B944906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24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E3D-7E83-5941-820C-A02DDC97C55B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C4053-37D0-1745-AA8E-5B51B6A46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0229363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9869557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D575-252F-664F-9EF3-7EAAD795923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624CC5-551E-C34C-80EA-073E493BD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8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96D4-6857-344A-8F1E-D3E2001189EC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0256695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987485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AF1F3B-3D51-904B-B953-B772C145B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750" y="463491"/>
            <a:ext cx="1509944" cy="14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4753-D4BE-8C4B-AB60-05D9EE4EF8DF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AF55-3676-B449-8462-61070B944906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DB2B-A42E-1B40-BD38-E98744D544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955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2759440"/>
            <a:ext cx="8783144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234454"/>
            <a:ext cx="878314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5B1C29-D279-2C4A-AA87-88A3579AD5EA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D0C8E-ECD3-2A4F-9234-A83D68B94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761829"/>
            <a:ext cx="1761913" cy="17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973059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00000"/>
                </a:solidFill>
              </a:defRPr>
            </a:lvl1pPr>
          </a:lstStyle>
          <a:p>
            <a:fld id="{D4DEB683-159B-804E-A350-1C2870582F6D}" type="datetime1">
              <a:rPr lang="en-US" smtClean="0"/>
              <a:pPr/>
              <a:t>9/21/2020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00000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3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973059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00000"/>
                </a:solidFill>
              </a:defRPr>
            </a:lvl1pPr>
          </a:lstStyle>
          <a:p>
            <a:fld id="{D4DEB683-159B-804E-A350-1C2870582F6D}" type="datetime1">
              <a:rPr lang="en-US" smtClean="0"/>
              <a:pPr/>
              <a:t>9/21/2020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567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973059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00000"/>
                </a:solidFill>
              </a:defRPr>
            </a:lvl1pPr>
          </a:lstStyle>
          <a:p>
            <a:fld id="{D4DEB683-159B-804E-A350-1C2870582F6D}" type="datetime1">
              <a:rPr lang="en-US" smtClean="0"/>
              <a:pPr/>
              <a:t>9/21/2020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00000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00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973059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4DEB683-159B-804E-A350-1C2870582F6D}" type="datetime1">
              <a:rPr lang="en-US" smtClean="0"/>
              <a:t>9/21/2020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D63DB2B-A42E-1B40-BD38-E98744D5445B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65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2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ents@houbrt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houbrt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4D54-6866-C94B-A468-A953E8A7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4" y="2755583"/>
            <a:ext cx="11326105" cy="1475013"/>
          </a:xfrm>
        </p:spPr>
        <p:txBody>
          <a:bodyPr/>
          <a:lstStyle/>
          <a:p>
            <a:r>
              <a:rPr lang="es-ES_tradnl" dirty="0"/>
              <a:t>Safety, </a:t>
            </a:r>
            <a:r>
              <a:rPr lang="es-ES_tradnl" dirty="0" err="1"/>
              <a:t>Health</a:t>
            </a:r>
            <a:r>
              <a:rPr lang="es-ES_tradnl" dirty="0"/>
              <a:t> </a:t>
            </a:r>
            <a:r>
              <a:rPr lang="es-ES_tradnl"/>
              <a:t>and </a:t>
            </a:r>
            <a:r>
              <a:rPr lang="en-US" dirty="0"/>
              <a:t>environmental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AFBCA-A16B-7A46-ADE6-8E4447E05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September</a:t>
            </a:r>
            <a:r>
              <a:rPr lang="es-ES_tradnl" dirty="0"/>
              <a:t>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1" y="5712927"/>
            <a:ext cx="10773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HOUSTON BUSINESS ROUNDTABLE	5213 Center  Street,  Pasadena, TX 77505	</a:t>
            </a:r>
            <a:r>
              <a:rPr lang="en-US" sz="1200" b="1" dirty="0">
                <a:hlinkClick r:id="rId2"/>
              </a:rPr>
              <a:t>events@houbrt.com</a:t>
            </a:r>
            <a:r>
              <a:rPr lang="en-US" sz="1200" b="1" dirty="0"/>
              <a:t>	</a:t>
            </a:r>
            <a:r>
              <a:rPr lang="en-US" sz="1200" dirty="0"/>
              <a:t>	P:(713) 645-0923</a:t>
            </a:r>
          </a:p>
        </p:txBody>
      </p:sp>
    </p:spTree>
    <p:extLst>
      <p:ext uri="{BB962C8B-B14F-4D97-AF65-F5344CB8AC3E}">
        <p14:creationId xmlns:p14="http://schemas.microsoft.com/office/powerpoint/2010/main" val="370299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28AA432-B823-5948-9D4B-B70C6A2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99" y="310350"/>
            <a:ext cx="9705808" cy="486604"/>
          </a:xfrm>
        </p:spPr>
        <p:txBody>
          <a:bodyPr>
            <a:normAutofit fontScale="90000"/>
          </a:bodyPr>
          <a:lstStyle/>
          <a:p>
            <a:r>
              <a:rPr lang="en-US" dirty="0"/>
              <a:t>Why Hydroblasting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9FEF3-58CD-0E48-B709-DADC31E607E2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DF78F-8B8B-334D-B73A-33956B44C94D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0" name="Shape 162">
            <a:extLst>
              <a:ext uri="{FF2B5EF4-FFF2-40B4-BE49-F238E27FC236}">
                <a16:creationId xmlns:a16="http://schemas.microsoft.com/office/drawing/2014/main" id="{5517395D-F782-4C15-B5DC-939837FC4E68}"/>
              </a:ext>
            </a:extLst>
          </p:cNvPr>
          <p:cNvSpPr txBox="1">
            <a:spLocks/>
          </p:cNvSpPr>
          <p:nvPr/>
        </p:nvSpPr>
        <p:spPr>
          <a:xfrm>
            <a:off x="70578" y="2121278"/>
            <a:ext cx="6286499" cy="391040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Client operations create fouling deposits such as sludge, rust and scale that build up on the surface of process equipment.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Refineries		- Chemical Plants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Utilities		- Upstream Oil and Gas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Steel Mills		- Paper Mills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None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Eventually, passageways get restricted to where they can get plugged solid, stopping process reliability.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None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Hydroblasting is one of the quickest and best methods of removing these deposits.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10,000psi - 40,000psi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65">
            <a:extLst>
              <a:ext uri="{FF2B5EF4-FFF2-40B4-BE49-F238E27FC236}">
                <a16:creationId xmlns:a16="http://schemas.microsoft.com/office/drawing/2014/main" id="{F6EEB311-6630-4A4F-B3BF-D3C3E75FD9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7581" y="2255618"/>
            <a:ext cx="2955809" cy="207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66">
            <a:extLst>
              <a:ext uri="{FF2B5EF4-FFF2-40B4-BE49-F238E27FC236}">
                <a16:creationId xmlns:a16="http://schemas.microsoft.com/office/drawing/2014/main" id="{49FFA37E-44F9-46FA-A456-60529FA380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0578" y="3696321"/>
            <a:ext cx="2690844" cy="170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67">
            <a:extLst>
              <a:ext uri="{FF2B5EF4-FFF2-40B4-BE49-F238E27FC236}">
                <a16:creationId xmlns:a16="http://schemas.microsoft.com/office/drawing/2014/main" id="{044F23A3-0820-4709-9D5D-4AA22DB7E8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110" y="4706225"/>
            <a:ext cx="2955809" cy="194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7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28AA432-B823-5948-9D4B-B70C6A2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99" y="310350"/>
            <a:ext cx="9705808" cy="486604"/>
          </a:xfrm>
        </p:spPr>
        <p:txBody>
          <a:bodyPr>
            <a:normAutofit fontScale="90000"/>
          </a:bodyPr>
          <a:lstStyle/>
          <a:p>
            <a:r>
              <a:rPr lang="en-US" dirty="0"/>
              <a:t>Hydroblasting force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9FEF3-58CD-0E48-B709-DADC31E607E2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DF78F-8B8B-334D-B73A-33956B44C94D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0" name="Shape 162">
            <a:extLst>
              <a:ext uri="{FF2B5EF4-FFF2-40B4-BE49-F238E27FC236}">
                <a16:creationId xmlns:a16="http://schemas.microsoft.com/office/drawing/2014/main" id="{5517395D-F782-4C15-B5DC-939837FC4E68}"/>
              </a:ext>
            </a:extLst>
          </p:cNvPr>
          <p:cNvSpPr txBox="1">
            <a:spLocks/>
          </p:cNvSpPr>
          <p:nvPr/>
        </p:nvSpPr>
        <p:spPr>
          <a:xfrm>
            <a:off x="11855" y="2012221"/>
            <a:ext cx="6286499" cy="459830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Water leaving a Hydroblast nozzle has a tremendous amount of pressure…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 Wash 			Around 1,200 PSI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Pressure Washer 	1,500-2,500 PSI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Hydroblast Pump	10,000 – 40,000 PSI</a:t>
            </a:r>
          </a:p>
          <a:p>
            <a:pPr marL="3657600" lvl="1" indent="-56991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PSI = Pounds Per Square Inch</a:t>
            </a: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Also, hydroblasting uses more water…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 Wash/Pressure Washer 		Max 5 GPM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HB – 10K						10 GPM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HB – 20K						8 GPM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HB – 40K						5 GPM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Calibri"/>
              <a:sym typeface="Calibri"/>
            </a:endParaRPr>
          </a:p>
          <a:p>
            <a:pPr marL="418950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Calibri"/>
                <a:sym typeface="Calibri"/>
              </a:rPr>
              <a:t>As a result, hydroblast water streams carry a high amount of force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538C2-0A1C-4A04-B539-3EDB2410F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892" y="2046337"/>
            <a:ext cx="2981202" cy="2030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1F6A8A-666B-4449-AC0A-60D5F156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349" y="2079868"/>
            <a:ext cx="2432515" cy="1963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2E668E-3AA2-4E15-96EB-790810D5C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854" y="4703366"/>
            <a:ext cx="3505504" cy="20484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7E4521-E08C-4686-AA0B-FEDFDF49AD3F}"/>
              </a:ext>
            </a:extLst>
          </p:cNvPr>
          <p:cNvSpPr/>
          <p:nvPr/>
        </p:nvSpPr>
        <p:spPr>
          <a:xfrm>
            <a:off x="2827090" y="3244334"/>
            <a:ext cx="217274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8DCBDB-BCC6-4ED6-96EE-BBFFE6F8E308}"/>
              </a:ext>
            </a:extLst>
          </p:cNvPr>
          <p:cNvSpPr/>
          <p:nvPr/>
        </p:nvSpPr>
        <p:spPr>
          <a:xfrm>
            <a:off x="4079128" y="4476446"/>
            <a:ext cx="1080101" cy="9931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09">
            <a:extLst>
              <a:ext uri="{FF2B5EF4-FFF2-40B4-BE49-F238E27FC236}">
                <a16:creationId xmlns:a16="http://schemas.microsoft.com/office/drawing/2014/main" id="{C2D30787-F0CE-4339-B79C-11829C9825FB}"/>
              </a:ext>
            </a:extLst>
          </p:cNvPr>
          <p:cNvSpPr txBox="1"/>
          <p:nvPr/>
        </p:nvSpPr>
        <p:spPr>
          <a:xfrm>
            <a:off x="6618419" y="3218329"/>
            <a:ext cx="2884556" cy="6921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resulting in surgery to clean impurities and let the wound drain.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28AA432-B823-5948-9D4B-B70C6A2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99" y="310350"/>
            <a:ext cx="9705808" cy="486604"/>
          </a:xfrm>
        </p:spPr>
        <p:txBody>
          <a:bodyPr>
            <a:normAutofit fontScale="90000"/>
          </a:bodyPr>
          <a:lstStyle/>
          <a:p>
            <a:r>
              <a:rPr lang="en-US" dirty="0"/>
              <a:t>Hydroblasting Injuries</a:t>
            </a:r>
          </a:p>
        </p:txBody>
      </p:sp>
      <p:sp>
        <p:nvSpPr>
          <p:cNvPr id="10" name="Shape 162">
            <a:extLst>
              <a:ext uri="{FF2B5EF4-FFF2-40B4-BE49-F238E27FC236}">
                <a16:creationId xmlns:a16="http://schemas.microsoft.com/office/drawing/2014/main" id="{5517395D-F782-4C15-B5DC-939837FC4E68}"/>
              </a:ext>
            </a:extLst>
          </p:cNvPr>
          <p:cNvSpPr txBox="1">
            <a:spLocks/>
          </p:cNvSpPr>
          <p:nvPr/>
        </p:nvSpPr>
        <p:spPr>
          <a:xfrm>
            <a:off x="11855" y="2012221"/>
            <a:ext cx="6286499" cy="391040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itchFamily="2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There are two major types of Hydroblast injuries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Watercuts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– Where water injects into the skin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Struck by injuries where a water propelled Hydroblast tool strikes the body</a:t>
            </a:r>
          </a:p>
          <a:p>
            <a:pPr marL="418950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dirty="0">
              <a:solidFill>
                <a:schemeClr val="dk1"/>
              </a:solidFill>
              <a:latin typeface="Arial"/>
              <a:ea typeface="Arial"/>
              <a:cs typeface="Calibri"/>
              <a:sym typeface="Calibri"/>
            </a:endParaRPr>
          </a:p>
          <a:p>
            <a:pPr marL="344488" indent="-344488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Calibri"/>
                <a:sym typeface="Calibri"/>
              </a:rPr>
              <a:t>These injuries are almost always severe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206" descr="Leg open to drain 1">
            <a:extLst>
              <a:ext uri="{FF2B5EF4-FFF2-40B4-BE49-F238E27FC236}">
                <a16:creationId xmlns:a16="http://schemas.microsoft.com/office/drawing/2014/main" id="{B241DD15-E0F0-407C-8FDC-3D351BD382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0627" y="4387991"/>
            <a:ext cx="4897285" cy="2339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07">
            <a:extLst>
              <a:ext uri="{FF2B5EF4-FFF2-40B4-BE49-F238E27FC236}">
                <a16:creationId xmlns:a16="http://schemas.microsoft.com/office/drawing/2014/main" id="{372151B7-B9B1-4E34-98F6-3E2E35A9870F}"/>
              </a:ext>
            </a:extLst>
          </p:cNvPr>
          <p:cNvSpPr txBox="1"/>
          <p:nvPr/>
        </p:nvSpPr>
        <p:spPr>
          <a:xfrm>
            <a:off x="6590006" y="2070097"/>
            <a:ext cx="30998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Entry wound on the right leg where water stream entered.</a:t>
            </a:r>
          </a:p>
        </p:txBody>
      </p:sp>
      <p:sp>
        <p:nvSpPr>
          <p:cNvPr id="15" name="Shape 208">
            <a:extLst>
              <a:ext uri="{FF2B5EF4-FFF2-40B4-BE49-F238E27FC236}">
                <a16:creationId xmlns:a16="http://schemas.microsoft.com/office/drawing/2014/main" id="{EE05A6D8-5F5A-4A79-9078-96296BC9C002}"/>
              </a:ext>
            </a:extLst>
          </p:cNvPr>
          <p:cNvSpPr txBox="1"/>
          <p:nvPr/>
        </p:nvSpPr>
        <p:spPr>
          <a:xfrm>
            <a:off x="6590005" y="2622723"/>
            <a:ext cx="2884556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Water swelled inside knee about the size of a softball…</a:t>
            </a:r>
          </a:p>
        </p:txBody>
      </p:sp>
      <p:sp>
        <p:nvSpPr>
          <p:cNvPr id="19" name="Shape 210">
            <a:extLst>
              <a:ext uri="{FF2B5EF4-FFF2-40B4-BE49-F238E27FC236}">
                <a16:creationId xmlns:a16="http://schemas.microsoft.com/office/drawing/2014/main" id="{F76068E3-6D1F-4450-9480-C3D52C365573}"/>
              </a:ext>
            </a:extLst>
          </p:cNvPr>
          <p:cNvSpPr txBox="1"/>
          <p:nvPr/>
        </p:nvSpPr>
        <p:spPr>
          <a:xfrm>
            <a:off x="9689806" y="2009773"/>
            <a:ext cx="2224431" cy="3063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May 2010 - Michigan</a:t>
            </a:r>
          </a:p>
        </p:txBody>
      </p:sp>
      <p:pic>
        <p:nvPicPr>
          <p:cNvPr id="20" name="Shape 211" descr="Entry Hole">
            <a:extLst>
              <a:ext uri="{FF2B5EF4-FFF2-40B4-BE49-F238E27FC236}">
                <a16:creationId xmlns:a16="http://schemas.microsoft.com/office/drawing/2014/main" id="{40691433-9DC5-4033-9E6A-BB202EE62F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783"/>
          <a:stretch/>
        </p:blipFill>
        <p:spPr>
          <a:xfrm>
            <a:off x="9474561" y="2316159"/>
            <a:ext cx="2557945" cy="1842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hape 212">
            <a:extLst>
              <a:ext uri="{FF2B5EF4-FFF2-40B4-BE49-F238E27FC236}">
                <a16:creationId xmlns:a16="http://schemas.microsoft.com/office/drawing/2014/main" id="{981AE6EB-27F1-4643-92BD-0C61883E51FF}"/>
              </a:ext>
            </a:extLst>
          </p:cNvPr>
          <p:cNvCxnSpPr/>
          <p:nvPr/>
        </p:nvCxnSpPr>
        <p:spPr>
          <a:xfrm>
            <a:off x="9331376" y="2849561"/>
            <a:ext cx="768349" cy="7619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22" name="Shape 213">
            <a:extLst>
              <a:ext uri="{FF2B5EF4-FFF2-40B4-BE49-F238E27FC236}">
                <a16:creationId xmlns:a16="http://schemas.microsoft.com/office/drawing/2014/main" id="{C9AB8E0E-3A83-402C-8097-9F96974833F6}"/>
              </a:ext>
            </a:extLst>
          </p:cNvPr>
          <p:cNvCxnSpPr>
            <a:cxnSpLocks/>
          </p:cNvCxnSpPr>
          <p:nvPr/>
        </p:nvCxnSpPr>
        <p:spPr>
          <a:xfrm>
            <a:off x="8397380" y="3960812"/>
            <a:ext cx="903258" cy="73443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pic>
        <p:nvPicPr>
          <p:cNvPr id="23" name="Shape 214" descr="http://mansfield.htnp.com/files/2013/10/RED-CROSS-PIN-logo-from-Red-Cross-PR.jpg">
            <a:extLst>
              <a:ext uri="{FF2B5EF4-FFF2-40B4-BE49-F238E27FC236}">
                <a16:creationId xmlns:a16="http://schemas.microsoft.com/office/drawing/2014/main" id="{BC0C0FAB-2684-424B-8943-875EDBFECF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9694" y="1400965"/>
            <a:ext cx="500062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DD746-6E25-4D5E-BDDC-E5C60CF8F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55" y="4159110"/>
            <a:ext cx="2491283" cy="2656369"/>
          </a:xfrm>
          <a:prstGeom prst="rect">
            <a:avLst/>
          </a:prstGeom>
        </p:spPr>
      </p:pic>
      <p:sp>
        <p:nvSpPr>
          <p:cNvPr id="24" name="Shape 209">
            <a:extLst>
              <a:ext uri="{FF2B5EF4-FFF2-40B4-BE49-F238E27FC236}">
                <a16:creationId xmlns:a16="http://schemas.microsoft.com/office/drawing/2014/main" id="{C458DB47-DAC1-4F34-8872-BF6578364B19}"/>
              </a:ext>
            </a:extLst>
          </p:cNvPr>
          <p:cNvSpPr txBox="1"/>
          <p:nvPr/>
        </p:nvSpPr>
        <p:spPr>
          <a:xfrm>
            <a:off x="3194253" y="4805578"/>
            <a:ext cx="4016374" cy="6921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worker decided to clean his boots with the high pressure water tool.  He cut through the boots as well as his foot.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Doctors opened the foot to clean out the water resulting in a eight week recovery.</a:t>
            </a:r>
          </a:p>
        </p:txBody>
      </p:sp>
      <p:sp>
        <p:nvSpPr>
          <p:cNvPr id="25" name="Shape 210">
            <a:extLst>
              <a:ext uri="{FF2B5EF4-FFF2-40B4-BE49-F238E27FC236}">
                <a16:creationId xmlns:a16="http://schemas.microsoft.com/office/drawing/2014/main" id="{EDEF5866-8A11-4745-B806-B9F5B1E81AAC}"/>
              </a:ext>
            </a:extLst>
          </p:cNvPr>
          <p:cNvSpPr txBox="1"/>
          <p:nvPr/>
        </p:nvSpPr>
        <p:spPr>
          <a:xfrm>
            <a:off x="3901043" y="4489839"/>
            <a:ext cx="2019140" cy="3063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July 2019 - Illinois</a:t>
            </a:r>
          </a:p>
        </p:txBody>
      </p:sp>
    </p:spTree>
    <p:extLst>
      <p:ext uri="{BB962C8B-B14F-4D97-AF65-F5344CB8AC3E}">
        <p14:creationId xmlns:p14="http://schemas.microsoft.com/office/powerpoint/2010/main" val="34368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28AA432-B823-5948-9D4B-B70C6A2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52963"/>
            <a:ext cx="9705808" cy="1013800"/>
          </a:xfrm>
        </p:spPr>
        <p:txBody>
          <a:bodyPr>
            <a:normAutofit/>
          </a:bodyPr>
          <a:lstStyle/>
          <a:p>
            <a:r>
              <a:rPr lang="en-US" dirty="0"/>
              <a:t>WJTA Foundational Training and Field Verification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A5F8E-8893-2241-A464-375B0775F24A}"/>
              </a:ext>
            </a:extLst>
          </p:cNvPr>
          <p:cNvSpPr/>
          <p:nvPr/>
        </p:nvSpPr>
        <p:spPr>
          <a:xfrm>
            <a:off x="296883" y="2175692"/>
            <a:ext cx="73745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Although injuries can be serious and even fatal, training requirements for </a:t>
            </a:r>
            <a:r>
              <a:rPr lang="en-US" b="1" dirty="0"/>
              <a:t>end users </a:t>
            </a:r>
            <a:r>
              <a:rPr lang="en-US" dirty="0"/>
              <a:t>vary and, in many cases may not exist.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our moral responsibility to put industrial cleaning technicians and operators in an environment that insures proper knowledge of industry best safety and operating 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WJTA has partnered with the Houston Area Safety Council (HASC) to develop a two-pronged approach to ensure HB craft certification for employees in the industry that consists of FT (Foundational Training) and FV (Field Verification) by a Verified Trainer.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training is the result of dozens of end users, manufacturers, vendors and clients collaborating to provide the best safety and operational knowledge at the lowest possible cost.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6C976-0B62-D04F-AF88-B41558C1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60" y="2175692"/>
            <a:ext cx="2047292" cy="243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99C9B-F2FA-E043-BB3E-81E29EA6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44" y="3429000"/>
            <a:ext cx="1999673" cy="26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28AA432-B823-5948-9D4B-B70C6A2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52963"/>
            <a:ext cx="9705808" cy="1013800"/>
          </a:xfrm>
        </p:spPr>
        <p:txBody>
          <a:bodyPr>
            <a:normAutofit/>
          </a:bodyPr>
          <a:lstStyle/>
          <a:p>
            <a:r>
              <a:rPr lang="en-US"/>
              <a:t>HBR Best Practice Endorsement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A5F8E-8893-2241-A464-375B0775F24A}"/>
              </a:ext>
            </a:extLst>
          </p:cNvPr>
          <p:cNvSpPr/>
          <p:nvPr/>
        </p:nvSpPr>
        <p:spPr>
          <a:xfrm>
            <a:off x="296883" y="2175692"/>
            <a:ext cx="7374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HBR fully endorses the WaterJet Technology Association (WJTA) Orange Book standard.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HBR recommends that high pressure industrial cleaning (hydroblast) operations personnel obtain a valid WJTA or waterjet craft certification before performing automated or manual industrial cleaning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Utilizing this standard and training process will help attain the goal to reduce the risk of injury to personnel and improve production.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BF91B-12E6-C34A-8E2B-667CCA5CC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88" y="2214137"/>
            <a:ext cx="3178629" cy="41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922AB-C382-3B43-8F4C-13AAB273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5183640"/>
            <a:ext cx="2375066" cy="1494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B9889-C783-1D4C-8E19-E05874895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108" y="5180450"/>
            <a:ext cx="2222923" cy="149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E15CB-7411-B447-842A-533329C7C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342" y="5180450"/>
            <a:ext cx="2570454" cy="14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28AA432-B823-5948-9D4B-B70C6A2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52963"/>
            <a:ext cx="9705808" cy="1013800"/>
          </a:xfrm>
        </p:spPr>
        <p:txBody>
          <a:bodyPr>
            <a:normAutofit/>
          </a:bodyPr>
          <a:lstStyle/>
          <a:p>
            <a:r>
              <a:rPr lang="en-US"/>
              <a:t>WJTA Automation Training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A5F8E-8893-2241-A464-375B0775F24A}"/>
              </a:ext>
            </a:extLst>
          </p:cNvPr>
          <p:cNvSpPr/>
          <p:nvPr/>
        </p:nvSpPr>
        <p:spPr>
          <a:xfrm>
            <a:off x="296883" y="2175692"/>
            <a:ext cx="7374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WJTA is already taking the lead to develop a follow-on certification that address automation and advanced hydroblasting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Additionally, the WJTA is updating and developing a Vacuum Services training that follows the same model as the FT/FV hydroblasting certification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49A55-535D-6749-AE50-A264C5A9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994427"/>
            <a:ext cx="4385631" cy="2860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D8B1C-5035-D04E-B24F-DC320262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32" y="3994426"/>
            <a:ext cx="4478868" cy="28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4D54-6866-C94B-A468-A953E8A77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Questions</a:t>
            </a:r>
            <a:r>
              <a:rPr lang="es-ES_tradnl" dirty="0"/>
              <a:t>?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627662-2923-EA4E-B7E5-F78A6D64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794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4D54-6866-C94B-A468-A953E8A77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Thank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attending</a:t>
            </a:r>
            <a:r>
              <a:rPr lang="es-ES_tradnl" dirty="0"/>
              <a:t>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AFBCA-A16B-7A46-ADE6-8E4447E05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4529614"/>
            <a:ext cx="8783143" cy="590321"/>
          </a:xfrm>
        </p:spPr>
        <p:txBody>
          <a:bodyPr/>
          <a:lstStyle/>
          <a:p>
            <a:r>
              <a:rPr lang="es-ES_tradnl" dirty="0" err="1"/>
              <a:t>Contact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r>
              <a:rPr lang="es-ES_tradnl" dirty="0"/>
              <a:t> at </a:t>
            </a:r>
            <a:r>
              <a:rPr lang="es-ES_tradnl" dirty="0">
                <a:hlinkClick r:id="rId2"/>
              </a:rPr>
              <a:t>Admin@houbrt.com</a:t>
            </a:r>
            <a:r>
              <a:rPr lang="es-ES_tradnl" dirty="0"/>
              <a:t>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627662-2923-EA4E-B7E5-F78A6D64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4" y="5034225"/>
            <a:ext cx="6917210" cy="1282712"/>
          </a:xfrm>
        </p:spPr>
        <p:txBody>
          <a:bodyPr/>
          <a:lstStyle/>
          <a:p>
            <a:r>
              <a:rPr lang="en-US" sz="1400" b="1" dirty="0"/>
              <a:t>Houston Business Roundtable</a:t>
            </a:r>
          </a:p>
          <a:p>
            <a:r>
              <a:rPr lang="en-US" sz="1400" b="1" dirty="0"/>
              <a:t>5213 Center Street</a:t>
            </a:r>
          </a:p>
          <a:p>
            <a:r>
              <a:rPr lang="en-US" sz="1400" b="1" dirty="0"/>
              <a:t>Pasadena, Texas 77504</a:t>
            </a:r>
          </a:p>
          <a:p>
            <a:r>
              <a:rPr lang="en-US" sz="1400" b="1" dirty="0"/>
              <a:t>P: 713-645-0923</a:t>
            </a:r>
          </a:p>
          <a:p>
            <a:r>
              <a:rPr lang="en-US" sz="1400" b="1" dirty="0"/>
              <a:t>F: 713-645-2812</a:t>
            </a:r>
          </a:p>
        </p:txBody>
      </p:sp>
    </p:spTree>
    <p:extLst>
      <p:ext uri="{BB962C8B-B14F-4D97-AF65-F5344CB8AC3E}">
        <p14:creationId xmlns:p14="http://schemas.microsoft.com/office/powerpoint/2010/main" val="2067925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3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2B266A"/>
      </a:accent1>
      <a:accent2>
        <a:srgbClr val="CB1F25"/>
      </a:accent2>
      <a:accent3>
        <a:srgbClr val="7A7B7D"/>
      </a:accent3>
      <a:accent4>
        <a:srgbClr val="969FA7"/>
      </a:accent4>
      <a:accent5>
        <a:srgbClr val="CB1F25"/>
      </a:accent5>
      <a:accent6>
        <a:srgbClr val="CB1F25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R-Presentation-Template" id="{1CE7FC89-FCB9-3547-B479-504704428BFA}" vid="{A3E390B4-8B28-7649-976E-B8964D602000}"/>
    </a:ext>
  </a:extLst>
</a:theme>
</file>

<file path=ppt/theme/theme2.xml><?xml version="1.0" encoding="utf-8"?>
<a:theme xmlns:a="http://schemas.openxmlformats.org/drawingml/2006/main" name="3_Dividend">
  <a:themeElements>
    <a:clrScheme name="Custom 3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2B266A"/>
      </a:accent1>
      <a:accent2>
        <a:srgbClr val="CB1F25"/>
      </a:accent2>
      <a:accent3>
        <a:srgbClr val="7A7B7D"/>
      </a:accent3>
      <a:accent4>
        <a:srgbClr val="969FA7"/>
      </a:accent4>
      <a:accent5>
        <a:srgbClr val="CB1F25"/>
      </a:accent5>
      <a:accent6>
        <a:srgbClr val="CB1F25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R-Presentation-Template" id="{1CE7FC89-FCB9-3547-B479-504704428BFA}" vid="{E3FD01A5-E4DE-9345-B53C-23D6EAC297CD}"/>
    </a:ext>
  </a:extLst>
</a:theme>
</file>

<file path=ppt/theme/theme3.xml><?xml version="1.0" encoding="utf-8"?>
<a:theme xmlns:a="http://schemas.openxmlformats.org/drawingml/2006/main" name="1_Dividend">
  <a:themeElements>
    <a:clrScheme name="Custom 3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2B266A"/>
      </a:accent1>
      <a:accent2>
        <a:srgbClr val="CB1F25"/>
      </a:accent2>
      <a:accent3>
        <a:srgbClr val="7A7B7D"/>
      </a:accent3>
      <a:accent4>
        <a:srgbClr val="969FA7"/>
      </a:accent4>
      <a:accent5>
        <a:srgbClr val="CB1F25"/>
      </a:accent5>
      <a:accent6>
        <a:srgbClr val="CB1F25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R-Presentation-Template" id="{1CE7FC89-FCB9-3547-B479-504704428BFA}" vid="{802B135B-B6BB-E249-AB36-9C2D92EEB1FE}"/>
    </a:ext>
  </a:extLst>
</a:theme>
</file>

<file path=ppt/theme/theme4.xml><?xml version="1.0" encoding="utf-8"?>
<a:theme xmlns:a="http://schemas.openxmlformats.org/drawingml/2006/main" name="2_Dividend">
  <a:themeElements>
    <a:clrScheme name="Custom 3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2B266A"/>
      </a:accent1>
      <a:accent2>
        <a:srgbClr val="CB1F25"/>
      </a:accent2>
      <a:accent3>
        <a:srgbClr val="7A7B7D"/>
      </a:accent3>
      <a:accent4>
        <a:srgbClr val="969FA7"/>
      </a:accent4>
      <a:accent5>
        <a:srgbClr val="CB1F25"/>
      </a:accent5>
      <a:accent6>
        <a:srgbClr val="CB1F25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R-Presentation-Template" id="{1CE7FC89-FCB9-3547-B479-504704428BFA}" vid="{6894E7EF-349A-9143-9474-D4D4CEE4608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F8164ABBBE64B8583EA47391A32E3" ma:contentTypeVersion="11" ma:contentTypeDescription="Create a new document." ma:contentTypeScope="" ma:versionID="f2e985cc6ab6ef5dd5014006aad0183d">
  <xsd:schema xmlns:xsd="http://www.w3.org/2001/XMLSchema" xmlns:xs="http://www.w3.org/2001/XMLSchema" xmlns:p="http://schemas.microsoft.com/office/2006/metadata/properties" xmlns:ns2="e6cf9755-c392-47a8-90e5-2cab7b2088c8" xmlns:ns3="9594d856-599f-4a3b-a97d-b49ae33144ee" targetNamespace="http://schemas.microsoft.com/office/2006/metadata/properties" ma:root="true" ma:fieldsID="e98f740afd108bfac068ee1138cf090e" ns2:_="" ns3:_="">
    <xsd:import namespace="e6cf9755-c392-47a8-90e5-2cab7b2088c8"/>
    <xsd:import namespace="9594d856-599f-4a3b-a97d-b49ae33144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f9755-c392-47a8-90e5-2cab7b208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d856-599f-4a3b-a97d-b49ae331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FF341-165B-427B-94D9-B33869038068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9594d856-599f-4a3b-a97d-b49ae33144ee"/>
    <ds:schemaRef ds:uri="e6cf9755-c392-47a8-90e5-2cab7b2088c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214F59-F41B-4F2F-AE2F-6BDA611FE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3CE4-01AF-4ED4-9507-9B6CE56F0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f9755-c392-47a8-90e5-2cab7b2088c8"/>
    <ds:schemaRef ds:uri="9594d856-599f-4a3b-a97d-b49ae3314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HBR-Presentation-Template 6.2020</Template>
  <TotalTime>1227</TotalTime>
  <Words>622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 2</vt:lpstr>
      <vt:lpstr>Dividend</vt:lpstr>
      <vt:lpstr>3_Dividend</vt:lpstr>
      <vt:lpstr>1_Dividend</vt:lpstr>
      <vt:lpstr>2_Dividend</vt:lpstr>
      <vt:lpstr>Safety, Health and environmental</vt:lpstr>
      <vt:lpstr>Why Hydroblasting</vt:lpstr>
      <vt:lpstr>Hydroblasting force</vt:lpstr>
      <vt:lpstr>Hydroblasting Injuries</vt:lpstr>
      <vt:lpstr>WJTA Foundational Training and Field Verification</vt:lpstr>
      <vt:lpstr>HBR Best Practice Endorsement</vt:lpstr>
      <vt:lpstr>WJTA Automation Training</vt:lpstr>
      <vt:lpstr>Questions?</vt:lpstr>
      <vt:lpstr>Thank you for attending!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Meeting</dc:title>
  <dc:creator>Carrie Atkins</dc:creator>
  <cp:lastModifiedBy>Rick Pitman</cp:lastModifiedBy>
  <cp:revision>23</cp:revision>
  <dcterms:created xsi:type="dcterms:W3CDTF">2020-09-14T17:28:02Z</dcterms:created>
  <dcterms:modified xsi:type="dcterms:W3CDTF">2020-09-21T14:43:44Z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0x010100806F8164ABBBE64B8583EA47391A32E3</vt:lpwstr>
  </property>
</Properties>
</file>