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57" r:id="rId5"/>
    <p:sldId id="269" r:id="rId6"/>
    <p:sldId id="259" r:id="rId7"/>
    <p:sldId id="275" r:id="rId8"/>
    <p:sldId id="261" r:id="rId9"/>
    <p:sldId id="272" r:id="rId10"/>
    <p:sldId id="263" r:id="rId11"/>
    <p:sldId id="264" r:id="rId12"/>
    <p:sldId id="265" r:id="rId13"/>
    <p:sldId id="270" r:id="rId14"/>
    <p:sldId id="271" r:id="rId15"/>
    <p:sldId id="267"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B7C3BD-8970-42A8-B281-90EAA26F5E6E}" v="25" dt="2025-06-10T18:23:10.438"/>
    <p1510:client id="{DB2156CB-01E7-42A7-A971-E187F80066CE}" v="5" dt="2025-06-09T18:25:00.4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6/10/2025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6/10/2025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6/10/2025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6/10/2025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6/10/2025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6/10/2025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6/10/2025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7.png"/><Relationship Id="rId1" Type="http://schemas.openxmlformats.org/officeDocument/2006/relationships/slideLayout" Target="../slideLayouts/slideLayout4.xml"/><Relationship Id="rId5" Type="http://schemas.openxmlformats.org/officeDocument/2006/relationships/image" Target="../media/image19.jpe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ue and white scaffolding&#10;&#10;AI-generated content may be incorrect.">
            <a:extLst>
              <a:ext uri="{FF2B5EF4-FFF2-40B4-BE49-F238E27FC236}">
                <a16:creationId xmlns:a16="http://schemas.microsoft.com/office/drawing/2014/main" id="{A680AAED-5A22-061C-402F-B6634BB46BD3}"/>
              </a:ext>
            </a:extLst>
          </p:cNvPr>
          <p:cNvPicPr>
            <a:picLocks noChangeAspect="1"/>
          </p:cNvPicPr>
          <p:nvPr/>
        </p:nvPicPr>
        <p:blipFill>
          <a:blip r:embed="rId2"/>
          <a:srcRect l="12710" r="12710"/>
          <a:stretch>
            <a:fillRect/>
          </a:stretch>
        </p:blipFill>
        <p:spPr>
          <a:xfrm>
            <a:off x="3432" y="1524"/>
            <a:ext cx="12238355" cy="6959442"/>
          </a:xfrm>
          <a:prstGeom prst="rect">
            <a:avLst/>
          </a:prstGeom>
        </p:spPr>
      </p:pic>
      <p:sp>
        <p:nvSpPr>
          <p:cNvPr id="4" name="Rectangle 3">
            <a:extLst>
              <a:ext uri="{FF2B5EF4-FFF2-40B4-BE49-F238E27FC236}">
                <a16:creationId xmlns:a16="http://schemas.microsoft.com/office/drawing/2014/main" id="{6E9ED2E6-BE4F-64AD-D9E1-65BB54AA90C6}"/>
              </a:ext>
            </a:extLst>
          </p:cNvPr>
          <p:cNvSpPr/>
          <p:nvPr/>
        </p:nvSpPr>
        <p:spPr>
          <a:xfrm>
            <a:off x="3842103" y="-290"/>
            <a:ext cx="8349897" cy="6858290"/>
          </a:xfrm>
          <a:prstGeom prst="rect">
            <a:avLst/>
          </a:prstGeom>
          <a:gradFill flip="none" rotWithShape="0">
            <a:gsLst>
              <a:gs pos="0">
                <a:schemeClr val="accent1">
                  <a:lumMod val="5000"/>
                  <a:lumOff val="95000"/>
                  <a:alpha val="0"/>
                </a:schemeClr>
              </a:gs>
              <a:gs pos="58000">
                <a:schemeClr val="tx1">
                  <a:alpha val="50000"/>
                </a:schemeClr>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4">
            <a:extLst>
              <a:ext uri="{FF2B5EF4-FFF2-40B4-BE49-F238E27FC236}">
                <a16:creationId xmlns:a16="http://schemas.microsoft.com/office/drawing/2014/main" id="{EA0308A4-1E0D-EFCC-3763-94344F602CC9}"/>
              </a:ext>
            </a:extLst>
          </p:cNvPr>
          <p:cNvSpPr txBox="1"/>
          <p:nvPr/>
        </p:nvSpPr>
        <p:spPr>
          <a:xfrm>
            <a:off x="6481838" y="223761"/>
            <a:ext cx="4867275"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rgbClr val="FFFFFF"/>
                </a:solidFill>
              </a:rPr>
              <a:t>2025 SAFETY EXCELLENCE AWARDS | </a:t>
            </a:r>
            <a:r>
              <a:rPr lang="en-US" sz="1200" b="1">
                <a:solidFill>
                  <a:srgbClr val="FFFFFF"/>
                </a:solidFill>
              </a:rPr>
              <a:t>BEST PRACTICES SEMINAR</a:t>
            </a:r>
          </a:p>
        </p:txBody>
      </p:sp>
      <p:pic>
        <p:nvPicPr>
          <p:cNvPr id="9" name="Picture 8" descr="A black background with gold text&#10;&#10;AI-generated content may be incorrect.">
            <a:extLst>
              <a:ext uri="{FF2B5EF4-FFF2-40B4-BE49-F238E27FC236}">
                <a16:creationId xmlns:a16="http://schemas.microsoft.com/office/drawing/2014/main" id="{A4CC827F-E3F5-1038-B83F-D6960A0FB7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90712" y="838997"/>
            <a:ext cx="4452677" cy="1823381"/>
          </a:xfrm>
          <a:prstGeom prst="rect">
            <a:avLst/>
          </a:prstGeom>
          <a:effectLst>
            <a:outerShdw blurRad="163763" dist="38100" dir="5400000" sx="101000" sy="101000" algn="t" rotWithShape="0">
              <a:prstClr val="black">
                <a:alpha val="86000"/>
              </a:prstClr>
            </a:outerShdw>
          </a:effectLst>
        </p:spPr>
      </p:pic>
      <p:pic>
        <p:nvPicPr>
          <p:cNvPr id="5" name="Picture 4" descr="A blue and white diamond shaped frame&#10;&#10;AI-generated content may be incorrect.">
            <a:extLst>
              <a:ext uri="{FF2B5EF4-FFF2-40B4-BE49-F238E27FC236}">
                <a16:creationId xmlns:a16="http://schemas.microsoft.com/office/drawing/2014/main" id="{99EA263B-10C5-01E2-2145-0E2E3BFD9F20}"/>
              </a:ext>
            </a:extLst>
          </p:cNvPr>
          <p:cNvPicPr>
            <a:picLocks noChangeAspect="1"/>
          </p:cNvPicPr>
          <p:nvPr/>
        </p:nvPicPr>
        <p:blipFill>
          <a:blip r:embed="rId4"/>
          <a:stretch>
            <a:fillRect/>
          </a:stretch>
        </p:blipFill>
        <p:spPr>
          <a:xfrm>
            <a:off x="-713047" y="100642"/>
            <a:ext cx="6659451" cy="6858000"/>
          </a:xfrm>
          <a:prstGeom prst="rect">
            <a:avLst/>
          </a:prstGeom>
        </p:spPr>
      </p:pic>
      <p:sp>
        <p:nvSpPr>
          <p:cNvPr id="7" name="Title 1">
            <a:extLst>
              <a:ext uri="{FF2B5EF4-FFF2-40B4-BE49-F238E27FC236}">
                <a16:creationId xmlns:a16="http://schemas.microsoft.com/office/drawing/2014/main" id="{622D20DB-0AFA-9AC4-82B4-6CC096F66F01}"/>
              </a:ext>
            </a:extLst>
          </p:cNvPr>
          <p:cNvSpPr txBox="1">
            <a:spLocks/>
          </p:cNvSpPr>
          <p:nvPr/>
        </p:nvSpPr>
        <p:spPr>
          <a:xfrm>
            <a:off x="5942162" y="3028209"/>
            <a:ext cx="5645812" cy="943283"/>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bg1"/>
                </a:solidFill>
                <a:effectLst>
                  <a:outerShdw blurRad="50800" dist="38100" dir="2700000" algn="tl" rotWithShape="0">
                    <a:prstClr val="black">
                      <a:alpha val="40000"/>
                    </a:prstClr>
                  </a:outerShdw>
                </a:effectLst>
                <a:latin typeface="Arial Black"/>
              </a:rPr>
              <a:t>SOFT CRAFTS LARGE</a:t>
            </a:r>
            <a:endParaRPr lang="en-US" sz="3200" dirty="0">
              <a:solidFill>
                <a:schemeClr val="bg1"/>
              </a:solidFill>
              <a:effectLst>
                <a:outerShdw blurRad="50800" dist="38100" dir="2700000" algn="tl" rotWithShape="0">
                  <a:prstClr val="black">
                    <a:alpha val="40000"/>
                  </a:prstClr>
                </a:outerShdw>
              </a:effectLst>
              <a:latin typeface="Arial Black"/>
            </a:endParaRPr>
          </a:p>
          <a:p>
            <a:r>
              <a:rPr lang="en-US" sz="2800" dirty="0">
                <a:solidFill>
                  <a:schemeClr val="bg1"/>
                </a:solidFill>
                <a:effectLst>
                  <a:outerShdw blurRad="50800" dist="38100" dir="2700000" algn="tl" rotWithShape="0">
                    <a:prstClr val="black">
                      <a:alpha val="40000"/>
                    </a:prstClr>
                  </a:outerShdw>
                </a:effectLst>
              </a:rPr>
              <a:t>BEST IN CLASS</a:t>
            </a:r>
          </a:p>
        </p:txBody>
      </p:sp>
      <p:sp>
        <p:nvSpPr>
          <p:cNvPr id="13" name="TextBox 12">
            <a:extLst>
              <a:ext uri="{FF2B5EF4-FFF2-40B4-BE49-F238E27FC236}">
                <a16:creationId xmlns:a16="http://schemas.microsoft.com/office/drawing/2014/main" id="{ABDFEFD6-1A19-7FDD-7EBA-46AF1E1F0A21}"/>
              </a:ext>
            </a:extLst>
          </p:cNvPr>
          <p:cNvSpPr txBox="1"/>
          <p:nvPr/>
        </p:nvSpPr>
        <p:spPr>
          <a:xfrm>
            <a:off x="6288216" y="3885513"/>
            <a:ext cx="503881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20" name="TextBox 19">
            <a:extLst>
              <a:ext uri="{FF2B5EF4-FFF2-40B4-BE49-F238E27FC236}">
                <a16:creationId xmlns:a16="http://schemas.microsoft.com/office/drawing/2014/main" id="{64909615-9883-F883-084F-E43BC83C20A6}"/>
              </a:ext>
            </a:extLst>
          </p:cNvPr>
          <p:cNvSpPr txBox="1"/>
          <p:nvPr/>
        </p:nvSpPr>
        <p:spPr>
          <a:xfrm>
            <a:off x="5947443" y="4011495"/>
            <a:ext cx="5205832"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FFFF"/>
                </a:solidFill>
                <a:effectLst>
                  <a:outerShdw blurRad="50800" dist="38100" dir="2700000" algn="tl" rotWithShape="0">
                    <a:prstClr val="black">
                      <a:alpha val="40000"/>
                    </a:prstClr>
                  </a:outerShdw>
                </a:effectLst>
                <a:latin typeface="Aptos"/>
              </a:rPr>
              <a:t>Brock serves diverse industries, including petrochemical, refining, power generation, offshore, heavy manufacturing, pipelines and transmission, nuclear, and pulp and paper. Brock provides customers with solutions for scaffolding, painting, insulation, shoring, lead and asbestos abatement, fireproofing, facilities maintenance, and fabrication.</a:t>
            </a:r>
            <a:endParaRPr lang="en-US" dirty="0">
              <a:effectLst>
                <a:outerShdw blurRad="50800" dist="38100" dir="2700000" algn="tl" rotWithShape="0">
                  <a:prstClr val="black">
                    <a:alpha val="40000"/>
                  </a:prstClr>
                </a:outerShdw>
              </a:effectLst>
            </a:endParaRPr>
          </a:p>
        </p:txBody>
      </p:sp>
      <p:pic>
        <p:nvPicPr>
          <p:cNvPr id="2" name="Picture 1" descr="A red and blue logo&#10;&#10;AI-generated content may be incorrect.">
            <a:extLst>
              <a:ext uri="{FF2B5EF4-FFF2-40B4-BE49-F238E27FC236}">
                <a16:creationId xmlns:a16="http://schemas.microsoft.com/office/drawing/2014/main" id="{281AC4EB-F2C6-5EA4-C01E-82DAAA1C7ADD}"/>
              </a:ext>
            </a:extLst>
          </p:cNvPr>
          <p:cNvPicPr>
            <a:picLocks noChangeAspect="1"/>
          </p:cNvPicPr>
          <p:nvPr/>
        </p:nvPicPr>
        <p:blipFill>
          <a:blip r:embed="rId5"/>
          <a:stretch>
            <a:fillRect/>
          </a:stretch>
        </p:blipFill>
        <p:spPr>
          <a:xfrm>
            <a:off x="391297" y="2672972"/>
            <a:ext cx="4448434" cy="1615030"/>
          </a:xfrm>
          <a:prstGeom prst="rect">
            <a:avLst/>
          </a:prstGeom>
        </p:spPr>
      </p:pic>
    </p:spTree>
    <p:extLst>
      <p:ext uri="{BB962C8B-B14F-4D97-AF65-F5344CB8AC3E}">
        <p14:creationId xmlns:p14="http://schemas.microsoft.com/office/powerpoint/2010/main" val="10135153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C9ADBA-1DC7-3112-815B-875F4EB82CD5}"/>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EC3E2EAD-913C-94C9-34B0-08B7783C673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3"/>
            <a:ext cx="12191994" cy="6857997"/>
          </a:xfrm>
          <a:prstGeom prst="rect">
            <a:avLst/>
          </a:prstGeom>
        </p:spPr>
      </p:pic>
      <p:sp>
        <p:nvSpPr>
          <p:cNvPr id="8" name="Title 7">
            <a:extLst>
              <a:ext uri="{FF2B5EF4-FFF2-40B4-BE49-F238E27FC236}">
                <a16:creationId xmlns:a16="http://schemas.microsoft.com/office/drawing/2014/main" id="{A31A7C33-8439-461B-0A3A-5B5AC9D41229}"/>
              </a:ext>
            </a:extLst>
          </p:cNvPr>
          <p:cNvSpPr>
            <a:spLocks noGrp="1"/>
          </p:cNvSpPr>
          <p:nvPr>
            <p:ph type="title"/>
          </p:nvPr>
        </p:nvSpPr>
        <p:spPr/>
        <p:txBody>
          <a:bodyPr/>
          <a:lstStyle/>
          <a:p>
            <a:r>
              <a:rPr lang="en-US" dirty="0"/>
              <a:t>Hazard Recognition </a:t>
            </a:r>
          </a:p>
        </p:txBody>
      </p:sp>
      <p:sp>
        <p:nvSpPr>
          <p:cNvPr id="10" name="Content Placeholder 9">
            <a:extLst>
              <a:ext uri="{FF2B5EF4-FFF2-40B4-BE49-F238E27FC236}">
                <a16:creationId xmlns:a16="http://schemas.microsoft.com/office/drawing/2014/main" id="{79376172-D7BC-D631-07FC-A32859F5D301}"/>
              </a:ext>
            </a:extLst>
          </p:cNvPr>
          <p:cNvSpPr>
            <a:spLocks noGrp="1"/>
          </p:cNvSpPr>
          <p:nvPr>
            <p:ph sz="half" idx="2"/>
          </p:nvPr>
        </p:nvSpPr>
        <p:spPr>
          <a:xfrm>
            <a:off x="4085905" y="1487812"/>
            <a:ext cx="5972271" cy="3882375"/>
          </a:xfrm>
        </p:spPr>
        <p:txBody>
          <a:bodyPr>
            <a:noAutofit/>
          </a:bodyPr>
          <a:lstStyle/>
          <a:p>
            <a:pPr fontAlgn="base"/>
            <a:r>
              <a:rPr lang="en-US" sz="1600" b="1" dirty="0"/>
              <a:t>PAUSE + More</a:t>
            </a:r>
            <a:r>
              <a:rPr lang="en-US" sz="1600" dirty="0"/>
              <a:t>​</a:t>
            </a:r>
          </a:p>
          <a:p>
            <a:pPr lvl="1" fontAlgn="base">
              <a:buFont typeface="Courier New" panose="02070309020205020404" pitchFamily="49" charset="0"/>
              <a:buChar char="̵"/>
            </a:pPr>
            <a:r>
              <a:rPr lang="en-US" sz="1600" dirty="0"/>
              <a:t>Pause, Assess, Understand, Share, Execute + More= Mitigate​</a:t>
            </a:r>
          </a:p>
          <a:p>
            <a:pPr fontAlgn="base"/>
            <a:r>
              <a:rPr lang="en-US" sz="1600" b="1" dirty="0"/>
              <a:t>SHARP (Safety Hazard Analysis and Recognition Plan)</a:t>
            </a:r>
            <a:r>
              <a:rPr lang="en-US" sz="1600" dirty="0"/>
              <a:t>​</a:t>
            </a:r>
          </a:p>
          <a:p>
            <a:pPr lvl="1" fontAlgn="base">
              <a:buFont typeface="Courier New" panose="02070309020205020404" pitchFamily="49" charset="0"/>
              <a:buChar char="̵"/>
            </a:pPr>
            <a:r>
              <a:rPr lang="en-US" sz="1600" dirty="0"/>
              <a:t>Individual pre-task analysis conducted by each crew member to identify hazards.​</a:t>
            </a:r>
          </a:p>
          <a:p>
            <a:pPr fontAlgn="base"/>
            <a:r>
              <a:rPr lang="en-US" sz="1600" b="1" dirty="0"/>
              <a:t>L-JSA (Library Job Safety Analysis)</a:t>
            </a:r>
            <a:r>
              <a:rPr lang="en-US" sz="1600" dirty="0"/>
              <a:t>​</a:t>
            </a:r>
          </a:p>
          <a:p>
            <a:pPr lvl="1" fontAlgn="base">
              <a:buFont typeface="Courier New" panose="02070309020205020404" pitchFamily="49" charset="0"/>
              <a:buChar char="̵"/>
            </a:pPr>
            <a:r>
              <a:rPr lang="en-US" sz="1600" dirty="0"/>
              <a:t>Pre-populated documents which outline key, specific risks of a given task, regardless of the setting. L-JSA’s are completed by subject matter experts and used as a reference during pre- job analysis by all crews.​</a:t>
            </a:r>
          </a:p>
          <a:p>
            <a:pPr fontAlgn="base"/>
            <a:r>
              <a:rPr lang="en-US" sz="1600" b="1" dirty="0"/>
              <a:t>C-HAP ( Critical Hazard Analysis Plan)</a:t>
            </a:r>
            <a:r>
              <a:rPr lang="en-US" sz="1600" dirty="0"/>
              <a:t>​</a:t>
            </a:r>
          </a:p>
          <a:p>
            <a:pPr lvl="1" fontAlgn="base">
              <a:buFont typeface="Courier New" panose="02070309020205020404" pitchFamily="49" charset="0"/>
              <a:buChar char="̵"/>
            </a:pPr>
            <a:r>
              <a:rPr lang="en-US" sz="1600" dirty="0"/>
              <a:t>C-HAP provides formal supervisory control measures when a critical high-risk task activity has been identified.</a:t>
            </a:r>
          </a:p>
          <a:p>
            <a:pPr fontAlgn="base"/>
            <a:endParaRPr lang="en-US" sz="1800" dirty="0"/>
          </a:p>
          <a:p>
            <a:endParaRPr lang="en-US" sz="1800" dirty="0"/>
          </a:p>
        </p:txBody>
      </p:sp>
      <p:sp>
        <p:nvSpPr>
          <p:cNvPr id="2" name="TextBox 4">
            <a:extLst>
              <a:ext uri="{FF2B5EF4-FFF2-40B4-BE49-F238E27FC236}">
                <a16:creationId xmlns:a16="http://schemas.microsoft.com/office/drawing/2014/main" id="{EBA79551-07D6-B2DC-102A-41B96E06AC23}"/>
              </a:ext>
            </a:extLst>
          </p:cNvPr>
          <p:cNvSpPr txBox="1"/>
          <p:nvPr/>
        </p:nvSpPr>
        <p:spPr>
          <a:xfrm>
            <a:off x="6481838" y="223761"/>
            <a:ext cx="4867275"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t>2025 SAFETY EXCELLENCE AWARDS | </a:t>
            </a:r>
            <a:r>
              <a:rPr lang="en-US" sz="1200" b="1"/>
              <a:t>BEST PRACTICES SEMINAR</a:t>
            </a:r>
          </a:p>
        </p:txBody>
      </p:sp>
      <p:pic>
        <p:nvPicPr>
          <p:cNvPr id="6" name="Content Placeholder 5" descr="A circular symbol with different colored circles&#10;&#10;AI-generated content may be incorrect.">
            <a:extLst>
              <a:ext uri="{FF2B5EF4-FFF2-40B4-BE49-F238E27FC236}">
                <a16:creationId xmlns:a16="http://schemas.microsoft.com/office/drawing/2014/main" id="{D670E46B-98D1-9D76-30A6-12AA29D11613}"/>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838200" y="1487812"/>
            <a:ext cx="3568883" cy="3010055"/>
          </a:xfrm>
          <a:prstGeom prst="rect">
            <a:avLst/>
          </a:prstGeom>
        </p:spPr>
      </p:pic>
    </p:spTree>
    <p:extLst>
      <p:ext uri="{BB962C8B-B14F-4D97-AF65-F5344CB8AC3E}">
        <p14:creationId xmlns:p14="http://schemas.microsoft.com/office/powerpoint/2010/main" val="16248898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F32A3D-F1CA-B750-1774-81958FC35108}"/>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FDAFC44F-27C9-1A6C-6BA7-795D1C9ACCB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3"/>
            <a:ext cx="12191994" cy="6857997"/>
          </a:xfrm>
          <a:prstGeom prst="rect">
            <a:avLst/>
          </a:prstGeom>
        </p:spPr>
      </p:pic>
      <p:sp>
        <p:nvSpPr>
          <p:cNvPr id="8" name="Title 7">
            <a:extLst>
              <a:ext uri="{FF2B5EF4-FFF2-40B4-BE49-F238E27FC236}">
                <a16:creationId xmlns:a16="http://schemas.microsoft.com/office/drawing/2014/main" id="{99278824-E55C-5516-43DB-3D6C8C7157C1}"/>
              </a:ext>
            </a:extLst>
          </p:cNvPr>
          <p:cNvSpPr>
            <a:spLocks noGrp="1"/>
          </p:cNvSpPr>
          <p:nvPr>
            <p:ph type="title"/>
          </p:nvPr>
        </p:nvSpPr>
        <p:spPr/>
        <p:txBody>
          <a:bodyPr/>
          <a:lstStyle/>
          <a:p>
            <a:r>
              <a:rPr lang="en-US" dirty="0"/>
              <a:t>Measurement </a:t>
            </a:r>
          </a:p>
        </p:txBody>
      </p:sp>
      <p:sp>
        <p:nvSpPr>
          <p:cNvPr id="10" name="Content Placeholder 9">
            <a:extLst>
              <a:ext uri="{FF2B5EF4-FFF2-40B4-BE49-F238E27FC236}">
                <a16:creationId xmlns:a16="http://schemas.microsoft.com/office/drawing/2014/main" id="{C94D5E36-4FF1-4B9B-8951-91BEDF2D0859}"/>
              </a:ext>
            </a:extLst>
          </p:cNvPr>
          <p:cNvSpPr>
            <a:spLocks noGrp="1"/>
          </p:cNvSpPr>
          <p:nvPr>
            <p:ph sz="half" idx="2"/>
          </p:nvPr>
        </p:nvSpPr>
        <p:spPr>
          <a:xfrm>
            <a:off x="5521044" y="1262745"/>
            <a:ext cx="5181600" cy="3852462"/>
          </a:xfrm>
        </p:spPr>
        <p:txBody>
          <a:bodyPr>
            <a:noAutofit/>
          </a:bodyPr>
          <a:lstStyle/>
          <a:p>
            <a:pPr fontAlgn="base"/>
            <a:r>
              <a:rPr lang="en-US" sz="1800" b="1" dirty="0"/>
              <a:t>Hero Observation Program</a:t>
            </a:r>
            <a:r>
              <a:rPr lang="en-US" sz="1800" dirty="0"/>
              <a:t>​</a:t>
            </a:r>
          </a:p>
          <a:p>
            <a:pPr lvl="1" fontAlgn="base">
              <a:buFont typeface="Courier New" panose="02070309020205020404" pitchFamily="49" charset="0"/>
              <a:buChar char="̵"/>
            </a:pPr>
            <a:r>
              <a:rPr lang="en-US" sz="1400" dirty="0"/>
              <a:t>Peer to Peer Safety Observation program</a:t>
            </a:r>
            <a:r>
              <a:rPr lang="en-US" sz="1800" dirty="0"/>
              <a:t>​</a:t>
            </a:r>
          </a:p>
          <a:p>
            <a:pPr fontAlgn="base"/>
            <a:r>
              <a:rPr lang="en-US" sz="1800" b="1" dirty="0"/>
              <a:t>WSI ( Weekly Supervisor Inspections)</a:t>
            </a:r>
            <a:r>
              <a:rPr lang="en-US" sz="1800" dirty="0"/>
              <a:t>​</a:t>
            </a:r>
          </a:p>
          <a:p>
            <a:pPr lvl="1" fontAlgn="base">
              <a:buFont typeface="Courier New" panose="02070309020205020404" pitchFamily="49" charset="0"/>
              <a:buChar char="̵"/>
            </a:pPr>
            <a:r>
              <a:rPr lang="en-US" sz="1400" dirty="0"/>
              <a:t>Performed by Foremen and above​</a:t>
            </a:r>
          </a:p>
          <a:p>
            <a:pPr lvl="1" fontAlgn="base">
              <a:buFont typeface="Courier New" panose="02070309020205020404" pitchFamily="49" charset="0"/>
              <a:buChar char="̵"/>
            </a:pPr>
            <a:r>
              <a:rPr lang="en-US" sz="1400" dirty="0"/>
              <a:t>Work practices driven</a:t>
            </a:r>
            <a:r>
              <a:rPr lang="en-US" sz="1800" dirty="0"/>
              <a:t>​</a:t>
            </a:r>
          </a:p>
          <a:p>
            <a:pPr fontAlgn="base"/>
            <a:r>
              <a:rPr lang="en-US" sz="1800" b="1" dirty="0"/>
              <a:t>Designated Program Administrator Audit (DPA)</a:t>
            </a:r>
          </a:p>
          <a:p>
            <a:pPr lvl="1" fontAlgn="base">
              <a:buFont typeface="Courier New" panose="02070309020205020404" pitchFamily="49" charset="0"/>
              <a:buChar char="̵"/>
              <a:defRPr/>
            </a:pPr>
            <a:r>
              <a:rPr lang="en-US" sz="1400" dirty="0">
                <a:solidFill>
                  <a:prstClr val="black"/>
                </a:solidFill>
              </a:rPr>
              <a:t>Quarterly audits conducted by Subject Matter Experts (SME) specific to areas of expertise</a:t>
            </a:r>
          </a:p>
          <a:p>
            <a:pPr fontAlgn="base"/>
            <a:r>
              <a:rPr lang="en-US" sz="1800" b="1" dirty="0"/>
              <a:t>Management Safety Audits</a:t>
            </a:r>
            <a:r>
              <a:rPr lang="en-US" sz="1800" dirty="0"/>
              <a:t>​</a:t>
            </a:r>
          </a:p>
          <a:p>
            <a:pPr lvl="1" fontAlgn="base">
              <a:buFont typeface="Courier New" panose="02070309020205020404" pitchFamily="49" charset="0"/>
              <a:buChar char="̵"/>
            </a:pPr>
            <a:r>
              <a:rPr lang="en-US" sz="1400" dirty="0"/>
              <a:t>Quarterly audits conducted by HSEQ and Project Management​</a:t>
            </a:r>
          </a:p>
          <a:p>
            <a:pPr lvl="1" fontAlgn="base">
              <a:buFont typeface="Courier New" panose="02070309020205020404" pitchFamily="49" charset="0"/>
              <a:buChar char="̵"/>
            </a:pPr>
            <a:r>
              <a:rPr lang="en-US" sz="1400" dirty="0"/>
              <a:t>Regulatory, client, and Brock requirement audit​</a:t>
            </a:r>
          </a:p>
          <a:p>
            <a:pPr fontAlgn="base">
              <a:lnSpc>
                <a:spcPct val="110000"/>
              </a:lnSpc>
            </a:pPr>
            <a:endParaRPr lang="en-US" sz="1800" dirty="0"/>
          </a:p>
          <a:p>
            <a:endParaRPr lang="en-US" sz="1800" dirty="0"/>
          </a:p>
        </p:txBody>
      </p:sp>
      <p:sp>
        <p:nvSpPr>
          <p:cNvPr id="2" name="TextBox 4">
            <a:extLst>
              <a:ext uri="{FF2B5EF4-FFF2-40B4-BE49-F238E27FC236}">
                <a16:creationId xmlns:a16="http://schemas.microsoft.com/office/drawing/2014/main" id="{6AC5EBF5-1341-FF55-432F-AA611310B7F0}"/>
              </a:ext>
            </a:extLst>
          </p:cNvPr>
          <p:cNvSpPr txBox="1"/>
          <p:nvPr/>
        </p:nvSpPr>
        <p:spPr>
          <a:xfrm>
            <a:off x="6481838" y="223761"/>
            <a:ext cx="4867275"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t>2025 SAFETY EXCELLENCE AWARDS | </a:t>
            </a:r>
            <a:r>
              <a:rPr lang="en-US" sz="1200" b="1"/>
              <a:t>BEST PRACTICES SEMINAR</a:t>
            </a:r>
          </a:p>
        </p:txBody>
      </p:sp>
      <p:pic>
        <p:nvPicPr>
          <p:cNvPr id="9" name="Content Placeholder 8" descr="A green and white circle with a speedometer and arrow&#10;&#10;AI-generated content may be incorrect.">
            <a:extLst>
              <a:ext uri="{FF2B5EF4-FFF2-40B4-BE49-F238E27FC236}">
                <a16:creationId xmlns:a16="http://schemas.microsoft.com/office/drawing/2014/main" id="{4438D28E-7916-6194-A8DA-4E5077718981}"/>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110586" y="1526096"/>
            <a:ext cx="3572263" cy="3011430"/>
          </a:xfrm>
          <a:prstGeom prst="rect">
            <a:avLst/>
          </a:prstGeom>
        </p:spPr>
      </p:pic>
    </p:spTree>
    <p:extLst>
      <p:ext uri="{BB962C8B-B14F-4D97-AF65-F5344CB8AC3E}">
        <p14:creationId xmlns:p14="http://schemas.microsoft.com/office/powerpoint/2010/main" val="13394793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4E7E8D-30A5-8BE6-8254-3E698C526A7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 y="0"/>
            <a:ext cx="12191994" cy="6857997"/>
          </a:xfrm>
          <a:prstGeom prst="rect">
            <a:avLst/>
          </a:prstGeom>
        </p:spPr>
      </p:pic>
      <p:sp>
        <p:nvSpPr>
          <p:cNvPr id="8" name="Title 7">
            <a:extLst>
              <a:ext uri="{FF2B5EF4-FFF2-40B4-BE49-F238E27FC236}">
                <a16:creationId xmlns:a16="http://schemas.microsoft.com/office/drawing/2014/main" id="{6F71E82F-C4EE-7562-F956-3FF1452B805D}"/>
              </a:ext>
            </a:extLst>
          </p:cNvPr>
          <p:cNvSpPr>
            <a:spLocks noGrp="1"/>
          </p:cNvSpPr>
          <p:nvPr>
            <p:ph type="title"/>
          </p:nvPr>
        </p:nvSpPr>
        <p:spPr/>
        <p:txBody>
          <a:bodyPr/>
          <a:lstStyle/>
          <a:p>
            <a:r>
              <a:rPr lang="en-US" dirty="0"/>
              <a:t>Summary</a:t>
            </a:r>
          </a:p>
        </p:txBody>
      </p:sp>
      <p:pic>
        <p:nvPicPr>
          <p:cNvPr id="6" name="Content Placeholder 5" descr="A group of people standing in front of a building&#10;&#10;AI-generated content may be incorrect.">
            <a:extLst>
              <a:ext uri="{FF2B5EF4-FFF2-40B4-BE49-F238E27FC236}">
                <a16:creationId xmlns:a16="http://schemas.microsoft.com/office/drawing/2014/main" id="{BFA08D76-7A20-AD9C-E44E-1635FFD8A1A8}"/>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194048" y="1513379"/>
            <a:ext cx="3508802" cy="2296510"/>
          </a:xfrm>
          <a:prstGeom prst="rect">
            <a:avLst/>
          </a:prstGeom>
          <a:ln>
            <a:noFill/>
          </a:ln>
          <a:effectLst>
            <a:outerShdw blurRad="292100" dist="139700" dir="2700000" algn="tl" rotWithShape="0">
              <a:srgbClr val="333333">
                <a:alpha val="65000"/>
              </a:srgbClr>
            </a:outerShdw>
          </a:effectLst>
        </p:spPr>
      </p:pic>
      <p:sp>
        <p:nvSpPr>
          <p:cNvPr id="2" name="TextBox 4">
            <a:extLst>
              <a:ext uri="{FF2B5EF4-FFF2-40B4-BE49-F238E27FC236}">
                <a16:creationId xmlns:a16="http://schemas.microsoft.com/office/drawing/2014/main" id="{6E598049-06A1-F3A0-54C3-11DCDB8A2B2D}"/>
              </a:ext>
            </a:extLst>
          </p:cNvPr>
          <p:cNvSpPr txBox="1"/>
          <p:nvPr/>
        </p:nvSpPr>
        <p:spPr>
          <a:xfrm>
            <a:off x="6481838" y="223761"/>
            <a:ext cx="4867275"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t>2025 SAFETY EXCELLENCE AWARDS | </a:t>
            </a:r>
            <a:r>
              <a:rPr lang="en-US" sz="1200" b="1"/>
              <a:t>BEST PRACTICES SEMINAR</a:t>
            </a:r>
          </a:p>
        </p:txBody>
      </p:sp>
      <p:pic>
        <p:nvPicPr>
          <p:cNvPr id="3" name="Content Placeholder 2">
            <a:extLst>
              <a:ext uri="{FF2B5EF4-FFF2-40B4-BE49-F238E27FC236}">
                <a16:creationId xmlns:a16="http://schemas.microsoft.com/office/drawing/2014/main" id="{312DF372-272A-A823-FD71-A97167B397A9}"/>
              </a:ext>
            </a:extLst>
          </p:cNvPr>
          <p:cNvPicPr>
            <a:picLocks noGrp="1" noChangeAspect="1"/>
          </p:cNvPicPr>
          <p:nvPr>
            <p:ph sz="half" idx="1"/>
          </p:nvPr>
        </p:nvPicPr>
        <p:blipFill>
          <a:blip r:embed="rId4"/>
          <a:stretch>
            <a:fillRect/>
          </a:stretch>
        </p:blipFill>
        <p:spPr>
          <a:xfrm>
            <a:off x="344424" y="1513379"/>
            <a:ext cx="3505200" cy="2296510"/>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9B4D558F-14C5-3D60-C367-9B1EB9F3804E}"/>
              </a:ext>
            </a:extLst>
          </p:cNvPr>
          <p:cNvSpPr txBox="1"/>
          <p:nvPr/>
        </p:nvSpPr>
        <p:spPr>
          <a:xfrm>
            <a:off x="2215897" y="4049835"/>
            <a:ext cx="2182368" cy="461665"/>
          </a:xfrm>
          <a:prstGeom prst="rect">
            <a:avLst/>
          </a:prstGeom>
          <a:noFill/>
        </p:spPr>
        <p:txBody>
          <a:bodyPr wrap="square">
            <a:spAutoFit/>
          </a:bodyPr>
          <a:lstStyle/>
          <a:p>
            <a:r>
              <a:rPr lang="en-US" sz="1200" b="1" dirty="0">
                <a:solidFill>
                  <a:srgbClr val="FF0000"/>
                </a:solidFill>
              </a:rPr>
              <a:t>DOW Deer Park</a:t>
            </a:r>
          </a:p>
          <a:p>
            <a:r>
              <a:rPr lang="en-US" sz="1200" b="1" dirty="0">
                <a:solidFill>
                  <a:srgbClr val="FF0000"/>
                </a:solidFill>
              </a:rPr>
              <a:t>Deer Park, TX - BSL Texas</a:t>
            </a:r>
          </a:p>
        </p:txBody>
      </p:sp>
      <p:sp>
        <p:nvSpPr>
          <p:cNvPr id="9" name="TextBox 8">
            <a:extLst>
              <a:ext uri="{FF2B5EF4-FFF2-40B4-BE49-F238E27FC236}">
                <a16:creationId xmlns:a16="http://schemas.microsoft.com/office/drawing/2014/main" id="{6BF226C2-5614-19FB-593D-BB4A6BDA20F5}"/>
              </a:ext>
            </a:extLst>
          </p:cNvPr>
          <p:cNvSpPr txBox="1"/>
          <p:nvPr/>
        </p:nvSpPr>
        <p:spPr>
          <a:xfrm>
            <a:off x="5633259" y="4043509"/>
            <a:ext cx="2041606" cy="461665"/>
          </a:xfrm>
          <a:prstGeom prst="rect">
            <a:avLst/>
          </a:prstGeom>
          <a:noFill/>
        </p:spPr>
        <p:txBody>
          <a:bodyPr wrap="square">
            <a:spAutoFit/>
          </a:bodyPr>
          <a:lstStyle/>
          <a:p>
            <a:r>
              <a:rPr lang="en-US" sz="1200" b="1" dirty="0">
                <a:solidFill>
                  <a:srgbClr val="FF0000"/>
                </a:solidFill>
              </a:rPr>
              <a:t>Exxon Mobil </a:t>
            </a:r>
          </a:p>
          <a:p>
            <a:r>
              <a:rPr lang="en-US" sz="1200" b="1" dirty="0">
                <a:solidFill>
                  <a:srgbClr val="FF0000"/>
                </a:solidFill>
              </a:rPr>
              <a:t>Baton Rouge, LA - BSL East</a:t>
            </a:r>
          </a:p>
        </p:txBody>
      </p:sp>
      <p:pic>
        <p:nvPicPr>
          <p:cNvPr id="12" name="Picture 11" descr="A group of people holding a banner&#10;&#10;AI-generated content may be incorrect.">
            <a:extLst>
              <a:ext uri="{FF2B5EF4-FFF2-40B4-BE49-F238E27FC236}">
                <a16:creationId xmlns:a16="http://schemas.microsoft.com/office/drawing/2014/main" id="{3117AA82-962B-A7B6-4EBD-D9C2DBD4E3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4406" y="1513379"/>
            <a:ext cx="3580801" cy="2386604"/>
          </a:xfrm>
          <a:prstGeom prst="rect">
            <a:avLst/>
          </a:prstGeom>
          <a:ln>
            <a:no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CE75B6AF-C266-FCB4-6886-BCA1B4699922}"/>
              </a:ext>
            </a:extLst>
          </p:cNvPr>
          <p:cNvSpPr txBox="1"/>
          <p:nvPr/>
        </p:nvSpPr>
        <p:spPr>
          <a:xfrm>
            <a:off x="9814806" y="4022403"/>
            <a:ext cx="1652871" cy="461665"/>
          </a:xfrm>
          <a:prstGeom prst="rect">
            <a:avLst/>
          </a:prstGeom>
          <a:noFill/>
        </p:spPr>
        <p:txBody>
          <a:bodyPr wrap="square">
            <a:spAutoFit/>
          </a:bodyPr>
          <a:lstStyle/>
          <a:p>
            <a:r>
              <a:rPr lang="en-US" sz="1200" b="1" dirty="0">
                <a:solidFill>
                  <a:srgbClr val="FF0000"/>
                </a:solidFill>
              </a:rPr>
              <a:t>Afton Chemical</a:t>
            </a:r>
          </a:p>
          <a:p>
            <a:r>
              <a:rPr lang="en-US" sz="1200" b="1" dirty="0">
                <a:solidFill>
                  <a:srgbClr val="FF0000"/>
                </a:solidFill>
              </a:rPr>
              <a:t>Sauget, Il - BIS</a:t>
            </a:r>
          </a:p>
        </p:txBody>
      </p:sp>
    </p:spTree>
    <p:extLst>
      <p:ext uri="{BB962C8B-B14F-4D97-AF65-F5344CB8AC3E}">
        <p14:creationId xmlns:p14="http://schemas.microsoft.com/office/powerpoint/2010/main" val="40211878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ith his arms crossed&#10;&#10;AI-generated content may be incorrect.">
            <a:extLst>
              <a:ext uri="{FF2B5EF4-FFF2-40B4-BE49-F238E27FC236}">
                <a16:creationId xmlns:a16="http://schemas.microsoft.com/office/drawing/2014/main" id="{279A4C59-78B0-F6CF-65D7-BB7EC2D1569F}"/>
              </a:ext>
            </a:extLst>
          </p:cNvPr>
          <p:cNvPicPr>
            <a:picLocks noChangeAspect="1"/>
          </p:cNvPicPr>
          <p:nvPr/>
        </p:nvPicPr>
        <p:blipFill>
          <a:blip r:embed="rId2"/>
          <a:srcRect l="15634" t="-15" r="8479" b="-86"/>
          <a:stretch>
            <a:fillRect/>
          </a:stretch>
        </p:blipFill>
        <p:spPr>
          <a:xfrm>
            <a:off x="0" y="2437"/>
            <a:ext cx="12205873" cy="6861036"/>
          </a:xfrm>
          <a:prstGeom prst="rect">
            <a:avLst/>
          </a:prstGeom>
        </p:spPr>
      </p:pic>
    </p:spTree>
    <p:extLst>
      <p:ext uri="{BB962C8B-B14F-4D97-AF65-F5344CB8AC3E}">
        <p14:creationId xmlns:p14="http://schemas.microsoft.com/office/powerpoint/2010/main" val="18457973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B99D9E-4617-3522-A1EB-ABF211FA3348}"/>
            </a:ext>
          </a:extLst>
        </p:cNvPr>
        <p:cNvGrpSpPr/>
        <p:nvPr/>
      </p:nvGrpSpPr>
      <p:grpSpPr>
        <a:xfrm>
          <a:off x="0" y="0"/>
          <a:ext cx="0" cy="0"/>
          <a:chOff x="0" y="0"/>
          <a:chExt cx="0" cy="0"/>
        </a:xfrm>
      </p:grpSpPr>
      <p:pic>
        <p:nvPicPr>
          <p:cNvPr id="4" name="Picture 3" descr="A blue and white scaffolding&#10;&#10;AI-generated content may be incorrect.">
            <a:extLst>
              <a:ext uri="{FF2B5EF4-FFF2-40B4-BE49-F238E27FC236}">
                <a16:creationId xmlns:a16="http://schemas.microsoft.com/office/drawing/2014/main" id="{71B0C406-7D06-84D9-101F-567F81798833}"/>
              </a:ext>
            </a:extLst>
          </p:cNvPr>
          <p:cNvPicPr>
            <a:picLocks noChangeAspect="1"/>
          </p:cNvPicPr>
          <p:nvPr/>
        </p:nvPicPr>
        <p:blipFill>
          <a:blip r:embed="rId2"/>
          <a:srcRect l="12710" r="12710"/>
          <a:stretch>
            <a:fillRect/>
          </a:stretch>
        </p:blipFill>
        <p:spPr>
          <a:xfrm>
            <a:off x="3432" y="1524"/>
            <a:ext cx="12238355" cy="6959442"/>
          </a:xfrm>
          <a:prstGeom prst="rect">
            <a:avLst/>
          </a:prstGeom>
        </p:spPr>
      </p:pic>
      <p:sp>
        <p:nvSpPr>
          <p:cNvPr id="2" name="Rectangle 1">
            <a:extLst>
              <a:ext uri="{FF2B5EF4-FFF2-40B4-BE49-F238E27FC236}">
                <a16:creationId xmlns:a16="http://schemas.microsoft.com/office/drawing/2014/main" id="{01E9143D-2E9E-CA10-D93F-FF934774AD76}"/>
              </a:ext>
            </a:extLst>
          </p:cNvPr>
          <p:cNvSpPr/>
          <p:nvPr/>
        </p:nvSpPr>
        <p:spPr>
          <a:xfrm>
            <a:off x="3842103" y="-290"/>
            <a:ext cx="8349897" cy="6858290"/>
          </a:xfrm>
          <a:prstGeom prst="rect">
            <a:avLst/>
          </a:prstGeom>
          <a:gradFill flip="none" rotWithShape="0">
            <a:gsLst>
              <a:gs pos="0">
                <a:schemeClr val="accent1">
                  <a:lumMod val="5000"/>
                  <a:lumOff val="95000"/>
                  <a:alpha val="0"/>
                </a:schemeClr>
              </a:gs>
              <a:gs pos="58000">
                <a:schemeClr val="tx1">
                  <a:alpha val="50000"/>
                </a:schemeClr>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4">
            <a:extLst>
              <a:ext uri="{FF2B5EF4-FFF2-40B4-BE49-F238E27FC236}">
                <a16:creationId xmlns:a16="http://schemas.microsoft.com/office/drawing/2014/main" id="{9BB947E0-2835-3129-AE02-D128859FA682}"/>
              </a:ext>
            </a:extLst>
          </p:cNvPr>
          <p:cNvSpPr txBox="1"/>
          <p:nvPr/>
        </p:nvSpPr>
        <p:spPr>
          <a:xfrm>
            <a:off x="6481838" y="223761"/>
            <a:ext cx="4867275"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rgbClr val="FFFFFF"/>
                </a:solidFill>
              </a:rPr>
              <a:t>2025 SAFETY EXCELLENCE AWARDS | </a:t>
            </a:r>
            <a:r>
              <a:rPr lang="en-US" sz="1200" b="1">
                <a:solidFill>
                  <a:srgbClr val="FFFFFF"/>
                </a:solidFill>
              </a:rPr>
              <a:t>BEST PRACTICES SEMINAR</a:t>
            </a:r>
          </a:p>
        </p:txBody>
      </p:sp>
      <p:pic>
        <p:nvPicPr>
          <p:cNvPr id="5" name="Picture 4" descr="A blue and white diamond shaped frame&#10;&#10;AI-generated content may be incorrect.">
            <a:extLst>
              <a:ext uri="{FF2B5EF4-FFF2-40B4-BE49-F238E27FC236}">
                <a16:creationId xmlns:a16="http://schemas.microsoft.com/office/drawing/2014/main" id="{1950919B-B32F-E003-9A7E-A9E0A18CC0E7}"/>
              </a:ext>
            </a:extLst>
          </p:cNvPr>
          <p:cNvPicPr>
            <a:picLocks noChangeAspect="1"/>
          </p:cNvPicPr>
          <p:nvPr/>
        </p:nvPicPr>
        <p:blipFill>
          <a:blip r:embed="rId3"/>
          <a:stretch>
            <a:fillRect/>
          </a:stretch>
        </p:blipFill>
        <p:spPr>
          <a:xfrm>
            <a:off x="-713047" y="100642"/>
            <a:ext cx="6659451" cy="6858000"/>
          </a:xfrm>
          <a:prstGeom prst="rect">
            <a:avLst/>
          </a:prstGeom>
        </p:spPr>
      </p:pic>
      <p:sp>
        <p:nvSpPr>
          <p:cNvPr id="7" name="Title 1">
            <a:extLst>
              <a:ext uri="{FF2B5EF4-FFF2-40B4-BE49-F238E27FC236}">
                <a16:creationId xmlns:a16="http://schemas.microsoft.com/office/drawing/2014/main" id="{70F8ABFC-5562-066B-F401-16ABC2133508}"/>
              </a:ext>
            </a:extLst>
          </p:cNvPr>
          <p:cNvSpPr txBox="1">
            <a:spLocks/>
          </p:cNvSpPr>
          <p:nvPr/>
        </p:nvSpPr>
        <p:spPr>
          <a:xfrm>
            <a:off x="5942162" y="1299653"/>
            <a:ext cx="6533072" cy="133994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chemeClr val="bg1"/>
                </a:solidFill>
                <a:effectLst>
                  <a:outerShdw blurRad="50800" dist="38100" dir="2700000" algn="tl" rotWithShape="0">
                    <a:prstClr val="black">
                      <a:alpha val="40000"/>
                    </a:prstClr>
                  </a:outerShdw>
                </a:effectLst>
                <a:latin typeface="Arial Black"/>
              </a:rPr>
              <a:t>BEST PRACTICE</a:t>
            </a:r>
          </a:p>
          <a:p>
            <a:r>
              <a:rPr lang="en-US">
                <a:solidFill>
                  <a:schemeClr val="bg1"/>
                </a:solidFill>
                <a:effectLst>
                  <a:outerShdw blurRad="50800" dist="38100" dir="2700000" algn="tl" rotWithShape="0">
                    <a:prstClr val="black">
                      <a:alpha val="40000"/>
                    </a:prstClr>
                  </a:outerShdw>
                </a:effectLst>
              </a:rPr>
              <a:t>AGENDA / OUTLINE</a:t>
            </a:r>
          </a:p>
        </p:txBody>
      </p:sp>
      <p:sp>
        <p:nvSpPr>
          <p:cNvPr id="8" name="TextBox 7">
            <a:extLst>
              <a:ext uri="{FF2B5EF4-FFF2-40B4-BE49-F238E27FC236}">
                <a16:creationId xmlns:a16="http://schemas.microsoft.com/office/drawing/2014/main" id="{77ABE78C-2584-CDE3-4325-049B0DE44EEE}"/>
              </a:ext>
            </a:extLst>
          </p:cNvPr>
          <p:cNvSpPr txBox="1"/>
          <p:nvPr/>
        </p:nvSpPr>
        <p:spPr>
          <a:xfrm>
            <a:off x="5940762" y="2634149"/>
            <a:ext cx="5096827"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b="1" dirty="0">
                <a:solidFill>
                  <a:schemeClr val="bg1"/>
                </a:solidFill>
                <a:effectLst>
                  <a:outerShdw blurRad="50800" dist="38100" dir="2700000" algn="tl" rotWithShape="0">
                    <a:prstClr val="black">
                      <a:alpha val="40000"/>
                    </a:prstClr>
                  </a:outerShdw>
                </a:effectLst>
                <a:latin typeface="Aptos"/>
                <a:cs typeface="Arial"/>
              </a:rPr>
              <a:t>Purpose</a:t>
            </a:r>
            <a:endParaRPr lang="en-US" dirty="0">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n-US" b="1" dirty="0">
                <a:solidFill>
                  <a:schemeClr val="bg1"/>
                </a:solidFill>
                <a:effectLst>
                  <a:outerShdw blurRad="50800" dist="38100" dir="2700000" algn="tl" rotWithShape="0">
                    <a:prstClr val="black">
                      <a:alpha val="40000"/>
                    </a:prstClr>
                  </a:outerShdw>
                </a:effectLst>
                <a:latin typeface="Aptos"/>
                <a:cs typeface="Arial"/>
              </a:rPr>
              <a:t>Execution &amp; Implementation</a:t>
            </a:r>
            <a:endParaRPr lang="en-US" dirty="0">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n-US" b="1" dirty="0">
                <a:solidFill>
                  <a:schemeClr val="bg1"/>
                </a:solidFill>
                <a:effectLst>
                  <a:outerShdw blurRad="50800" dist="38100" dir="2700000" algn="tl" rotWithShape="0">
                    <a:prstClr val="black">
                      <a:alpha val="40000"/>
                    </a:prstClr>
                  </a:outerShdw>
                </a:effectLst>
                <a:latin typeface="Aptos"/>
                <a:cs typeface="Arial"/>
              </a:rPr>
              <a:t>Benefits &amp; Results</a:t>
            </a:r>
            <a:endParaRPr lang="en-US" dirty="0">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n-US" b="1" dirty="0">
                <a:solidFill>
                  <a:schemeClr val="bg1"/>
                </a:solidFill>
                <a:effectLst>
                  <a:outerShdw blurRad="50800" dist="38100" dir="2700000" algn="tl" rotWithShape="0">
                    <a:prstClr val="black">
                      <a:alpha val="40000"/>
                    </a:prstClr>
                  </a:outerShdw>
                </a:effectLst>
                <a:latin typeface="Aptos"/>
                <a:cs typeface="Arial"/>
              </a:rPr>
              <a:t>Examples</a:t>
            </a:r>
            <a:endParaRPr lang="en-US" dirty="0">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n-US" b="1" dirty="0">
                <a:solidFill>
                  <a:schemeClr val="bg1"/>
                </a:solidFill>
                <a:effectLst>
                  <a:outerShdw blurRad="50800" dist="38100" dir="2700000" algn="tl" rotWithShape="0">
                    <a:prstClr val="black">
                      <a:alpha val="40000"/>
                    </a:prstClr>
                  </a:outerShdw>
                </a:effectLst>
                <a:latin typeface="Aptos"/>
                <a:cs typeface="Arial"/>
              </a:rPr>
              <a:t>Future Use &amp; Applications</a:t>
            </a:r>
            <a:endParaRPr lang="en-US" dirty="0">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n-US" b="1" dirty="0">
                <a:solidFill>
                  <a:schemeClr val="bg1"/>
                </a:solidFill>
                <a:effectLst>
                  <a:outerShdw blurRad="50800" dist="38100" dir="2700000" algn="tl" rotWithShape="0">
                    <a:prstClr val="black">
                      <a:alpha val="40000"/>
                    </a:prstClr>
                  </a:outerShdw>
                </a:effectLst>
                <a:latin typeface="Aptos"/>
                <a:cs typeface="Arial"/>
              </a:rPr>
              <a:t>Summary &amp; Wrap Up</a:t>
            </a:r>
            <a:endParaRPr lang="en-US" dirty="0">
              <a:solidFill>
                <a:schemeClr val="bg1"/>
              </a:solidFill>
              <a:effectLst>
                <a:outerShdw blurRad="50800" dist="38100" dir="2700000" algn="tl" rotWithShape="0">
                  <a:prstClr val="black">
                    <a:alpha val="40000"/>
                  </a:prstClr>
                </a:outerShdw>
              </a:effectLst>
            </a:endParaRPr>
          </a:p>
          <a:p>
            <a:pPr marL="285750" indent="-285750">
              <a:buFont typeface="Arial"/>
              <a:buChar char="•"/>
            </a:pPr>
            <a:r>
              <a:rPr lang="en-US" b="1" dirty="0">
                <a:solidFill>
                  <a:schemeClr val="bg1"/>
                </a:solidFill>
                <a:effectLst>
                  <a:outerShdw blurRad="50800" dist="38100" dir="2700000" algn="tl" rotWithShape="0">
                    <a:prstClr val="black">
                      <a:alpha val="40000"/>
                    </a:prstClr>
                  </a:outerShdw>
                </a:effectLst>
                <a:latin typeface="Aptos"/>
                <a:cs typeface="Arial"/>
              </a:rPr>
              <a:t>Q&amp;A</a:t>
            </a:r>
            <a:endParaRPr lang="en-US" dirty="0">
              <a:solidFill>
                <a:schemeClr val="bg1"/>
              </a:solidFill>
              <a:effectLst>
                <a:outerShdw blurRad="50800" dist="38100" dir="2700000" algn="tl" rotWithShape="0">
                  <a:prstClr val="black">
                    <a:alpha val="40000"/>
                  </a:prstClr>
                </a:outerShdw>
              </a:effectLst>
            </a:endParaRPr>
          </a:p>
        </p:txBody>
      </p:sp>
      <p:pic>
        <p:nvPicPr>
          <p:cNvPr id="10" name="Picture 9" descr="A red and blue logo&#10;&#10;AI-generated content may be incorrect.">
            <a:extLst>
              <a:ext uri="{FF2B5EF4-FFF2-40B4-BE49-F238E27FC236}">
                <a16:creationId xmlns:a16="http://schemas.microsoft.com/office/drawing/2014/main" id="{494FFCA0-EE6C-E7E9-63CF-A55F415A1D50}"/>
              </a:ext>
            </a:extLst>
          </p:cNvPr>
          <p:cNvPicPr>
            <a:picLocks noChangeAspect="1"/>
          </p:cNvPicPr>
          <p:nvPr/>
        </p:nvPicPr>
        <p:blipFill>
          <a:blip r:embed="rId4"/>
          <a:stretch>
            <a:fillRect/>
          </a:stretch>
        </p:blipFill>
        <p:spPr>
          <a:xfrm>
            <a:off x="391297" y="2672972"/>
            <a:ext cx="4448434" cy="1615030"/>
          </a:xfrm>
          <a:prstGeom prst="rect">
            <a:avLst/>
          </a:prstGeom>
        </p:spPr>
      </p:pic>
    </p:spTree>
    <p:extLst>
      <p:ext uri="{BB962C8B-B14F-4D97-AF65-F5344CB8AC3E}">
        <p14:creationId xmlns:p14="http://schemas.microsoft.com/office/powerpoint/2010/main" val="31208148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rock_shield (1080p)">
            <a:hlinkClick r:id="" action="ppaction://media"/>
            <a:extLst>
              <a:ext uri="{FF2B5EF4-FFF2-40B4-BE49-F238E27FC236}">
                <a16:creationId xmlns:a16="http://schemas.microsoft.com/office/drawing/2014/main" id="{FA0C8D71-044B-AEB9-166E-07925340703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366629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3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4E7E8D-30A5-8BE6-8254-3E698C526A7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 y="6865"/>
            <a:ext cx="12191994" cy="6857997"/>
          </a:xfrm>
          <a:prstGeom prst="rect">
            <a:avLst/>
          </a:prstGeom>
        </p:spPr>
      </p:pic>
      <p:sp>
        <p:nvSpPr>
          <p:cNvPr id="8" name="Title 7">
            <a:extLst>
              <a:ext uri="{FF2B5EF4-FFF2-40B4-BE49-F238E27FC236}">
                <a16:creationId xmlns:a16="http://schemas.microsoft.com/office/drawing/2014/main" id="{6F71E82F-C4EE-7562-F956-3FF1452B805D}"/>
              </a:ext>
            </a:extLst>
          </p:cNvPr>
          <p:cNvSpPr>
            <a:spLocks noGrp="1"/>
          </p:cNvSpPr>
          <p:nvPr>
            <p:ph type="title"/>
          </p:nvPr>
        </p:nvSpPr>
        <p:spPr/>
        <p:txBody>
          <a:bodyPr/>
          <a:lstStyle/>
          <a:p>
            <a:r>
              <a:rPr lang="en-US" dirty="0"/>
              <a:t>SHEILD Overview</a:t>
            </a:r>
          </a:p>
        </p:txBody>
      </p:sp>
      <p:sp>
        <p:nvSpPr>
          <p:cNvPr id="9" name="Content Placeholder 8">
            <a:extLst>
              <a:ext uri="{FF2B5EF4-FFF2-40B4-BE49-F238E27FC236}">
                <a16:creationId xmlns:a16="http://schemas.microsoft.com/office/drawing/2014/main" id="{D7FD434F-F0BA-05D9-F6BF-012FB1D6A234}"/>
              </a:ext>
            </a:extLst>
          </p:cNvPr>
          <p:cNvSpPr>
            <a:spLocks noGrp="1"/>
          </p:cNvSpPr>
          <p:nvPr>
            <p:ph sz="half" idx="1"/>
          </p:nvPr>
        </p:nvSpPr>
        <p:spPr>
          <a:xfrm>
            <a:off x="262128" y="1553832"/>
            <a:ext cx="5181600" cy="2483826"/>
          </a:xfrm>
        </p:spPr>
        <p:txBody>
          <a:bodyPr>
            <a:noAutofit/>
          </a:bodyPr>
          <a:lstStyle/>
          <a:p>
            <a:r>
              <a:rPr lang="en-US" sz="1600" dirty="0">
                <a:solidFill>
                  <a:srgbClr val="000000"/>
                </a:solidFill>
              </a:rPr>
              <a:t>Using OSHA’s example of VPP to promote HSE excellence and continuous improvement, Brock developed an internal safety recognition program known as SHIELD.</a:t>
            </a:r>
          </a:p>
          <a:p>
            <a:r>
              <a:rPr lang="en-US" sz="1600" dirty="0">
                <a:solidFill>
                  <a:srgbClr val="000000"/>
                </a:solidFill>
              </a:rPr>
              <a:t>SHIELD is a worksite-based program that allows each Brock worksite to obtain recognition for exceeding requirements set forth by regulatory agencies, customers, and existing Brock programs.</a:t>
            </a:r>
          </a:p>
          <a:p>
            <a:endParaRPr lang="en-US" sz="1800" dirty="0">
              <a:solidFill>
                <a:srgbClr val="000000"/>
              </a:solidFill>
            </a:endParaRPr>
          </a:p>
          <a:p>
            <a:endParaRPr lang="en-US" sz="1800" dirty="0"/>
          </a:p>
        </p:txBody>
      </p:sp>
      <p:sp>
        <p:nvSpPr>
          <p:cNvPr id="2" name="TextBox 4">
            <a:extLst>
              <a:ext uri="{FF2B5EF4-FFF2-40B4-BE49-F238E27FC236}">
                <a16:creationId xmlns:a16="http://schemas.microsoft.com/office/drawing/2014/main" id="{6E598049-06A1-F3A0-54C3-11DCDB8A2B2D}"/>
              </a:ext>
            </a:extLst>
          </p:cNvPr>
          <p:cNvSpPr txBox="1"/>
          <p:nvPr/>
        </p:nvSpPr>
        <p:spPr>
          <a:xfrm>
            <a:off x="6481838" y="223761"/>
            <a:ext cx="4867275"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t>2025 SAFETY EXCELLENCE AWARDS | </a:t>
            </a:r>
            <a:r>
              <a:rPr lang="en-US" sz="1200" b="1"/>
              <a:t>BEST PRACTICES SEMINAR</a:t>
            </a:r>
          </a:p>
        </p:txBody>
      </p:sp>
      <p:pic>
        <p:nvPicPr>
          <p:cNvPr id="5" name="Picture 2" descr="A picture containing logo&#10;&#10;Description automatically generated">
            <a:extLst>
              <a:ext uri="{FF2B5EF4-FFF2-40B4-BE49-F238E27FC236}">
                <a16:creationId xmlns:a16="http://schemas.microsoft.com/office/drawing/2014/main" id="{1ABEFA23-0EF9-3325-4845-3E26B34C540C}"/>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7804956" y="2878644"/>
            <a:ext cx="2576532" cy="257261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8">
            <a:extLst>
              <a:ext uri="{FF2B5EF4-FFF2-40B4-BE49-F238E27FC236}">
                <a16:creationId xmlns:a16="http://schemas.microsoft.com/office/drawing/2014/main" id="{7DB1B958-AD75-FC19-3270-F35BA353A3EC}"/>
              </a:ext>
            </a:extLst>
          </p:cNvPr>
          <p:cNvSpPr txBox="1">
            <a:spLocks/>
          </p:cNvSpPr>
          <p:nvPr/>
        </p:nvSpPr>
        <p:spPr>
          <a:xfrm>
            <a:off x="5199888" y="1553832"/>
            <a:ext cx="5181600" cy="23440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SHIELD applies our belief that People following Processes provides the Protection to keep our employees from harm. </a:t>
            </a:r>
          </a:p>
          <a:p>
            <a:r>
              <a:rPr lang="en-US" sz="1600" dirty="0"/>
              <a:t>A successful evaluation is accomplished by driving into five core elements of our safety management system:</a:t>
            </a:r>
          </a:p>
          <a:p>
            <a:endParaRPr lang="en-US" sz="1800" dirty="0"/>
          </a:p>
        </p:txBody>
      </p:sp>
      <p:sp>
        <p:nvSpPr>
          <p:cNvPr id="4" name="Content Placeholder 9">
            <a:extLst>
              <a:ext uri="{FF2B5EF4-FFF2-40B4-BE49-F238E27FC236}">
                <a16:creationId xmlns:a16="http://schemas.microsoft.com/office/drawing/2014/main" id="{D8E9E2EC-E0A8-2175-3F86-0F64E9CE621F}"/>
              </a:ext>
            </a:extLst>
          </p:cNvPr>
          <p:cNvSpPr txBox="1">
            <a:spLocks/>
          </p:cNvSpPr>
          <p:nvPr/>
        </p:nvSpPr>
        <p:spPr>
          <a:xfrm>
            <a:off x="5440680" y="3302414"/>
            <a:ext cx="2673036" cy="21488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ü"/>
            </a:pPr>
            <a:r>
              <a:rPr lang="en-US" sz="1600" i="1" dirty="0"/>
              <a:t>Bsafe </a:t>
            </a:r>
            <a:r>
              <a:rPr lang="en-US" sz="1600" dirty="0"/>
              <a:t>Culture</a:t>
            </a:r>
          </a:p>
          <a:p>
            <a:pPr>
              <a:buFont typeface="Wingdings" panose="05000000000000000000" pitchFamily="2" charset="2"/>
              <a:buChar char="ü"/>
            </a:pPr>
            <a:r>
              <a:rPr lang="en-US" sz="1600" dirty="0"/>
              <a:t>Onboarding</a:t>
            </a:r>
          </a:p>
          <a:p>
            <a:pPr>
              <a:buFont typeface="Wingdings" panose="05000000000000000000" pitchFamily="2" charset="2"/>
              <a:buChar char="ü"/>
            </a:pPr>
            <a:r>
              <a:rPr lang="en-US" sz="1600" dirty="0"/>
              <a:t>Training</a:t>
            </a:r>
          </a:p>
          <a:p>
            <a:pPr>
              <a:buFont typeface="Wingdings" panose="05000000000000000000" pitchFamily="2" charset="2"/>
              <a:buChar char="ü"/>
            </a:pPr>
            <a:r>
              <a:rPr lang="en-US" sz="1600" dirty="0"/>
              <a:t>Hazard Recognition</a:t>
            </a:r>
          </a:p>
          <a:p>
            <a:pPr>
              <a:buFont typeface="Wingdings" panose="05000000000000000000" pitchFamily="2" charset="2"/>
              <a:buChar char="ü"/>
            </a:pPr>
            <a:r>
              <a:rPr lang="en-US" sz="1600" dirty="0"/>
              <a:t>Measurement</a:t>
            </a:r>
          </a:p>
          <a:p>
            <a:endParaRPr lang="en-US" sz="2000" dirty="0"/>
          </a:p>
        </p:txBody>
      </p:sp>
    </p:spTree>
    <p:extLst>
      <p:ext uri="{BB962C8B-B14F-4D97-AF65-F5344CB8AC3E}">
        <p14:creationId xmlns:p14="http://schemas.microsoft.com/office/powerpoint/2010/main" val="20805501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EEB61E-6C97-6A98-37CA-46C2C312A13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981F537F-31C9-F548-0874-464F5EA763A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6865"/>
            <a:ext cx="12179795" cy="6851135"/>
          </a:xfrm>
          <a:prstGeom prst="rect">
            <a:avLst/>
          </a:prstGeom>
        </p:spPr>
      </p:pic>
      <p:sp>
        <p:nvSpPr>
          <p:cNvPr id="8" name="Title 7">
            <a:extLst>
              <a:ext uri="{FF2B5EF4-FFF2-40B4-BE49-F238E27FC236}">
                <a16:creationId xmlns:a16="http://schemas.microsoft.com/office/drawing/2014/main" id="{C9E2B5D6-692B-4F85-3656-436CD3A3942D}"/>
              </a:ext>
            </a:extLst>
          </p:cNvPr>
          <p:cNvSpPr>
            <a:spLocks noGrp="1"/>
          </p:cNvSpPr>
          <p:nvPr>
            <p:ph type="title"/>
          </p:nvPr>
        </p:nvSpPr>
        <p:spPr/>
        <p:txBody>
          <a:bodyPr/>
          <a:lstStyle/>
          <a:p>
            <a:r>
              <a:rPr lang="en-US" dirty="0"/>
              <a:t>SHEILD Overview</a:t>
            </a:r>
          </a:p>
        </p:txBody>
      </p:sp>
      <p:sp>
        <p:nvSpPr>
          <p:cNvPr id="2" name="TextBox 4">
            <a:extLst>
              <a:ext uri="{FF2B5EF4-FFF2-40B4-BE49-F238E27FC236}">
                <a16:creationId xmlns:a16="http://schemas.microsoft.com/office/drawing/2014/main" id="{1BADC294-FFB9-46BC-375B-B4A0FDB62276}"/>
              </a:ext>
            </a:extLst>
          </p:cNvPr>
          <p:cNvSpPr txBox="1"/>
          <p:nvPr/>
        </p:nvSpPr>
        <p:spPr>
          <a:xfrm>
            <a:off x="6481838" y="223761"/>
            <a:ext cx="4867275"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a:ea typeface="+mn-ea"/>
                <a:cs typeface="+mn-cs"/>
              </a:rPr>
              <a:t>2025 SAFETY EXCELLENCE AWARDS | </a:t>
            </a:r>
            <a:r>
              <a:rPr kumimoji="0" lang="en-US" sz="1200" b="1" i="0" u="none" strike="noStrike" kern="1200" cap="none" spc="0" normalizeH="0" baseline="0" noProof="0">
                <a:ln>
                  <a:noFill/>
                </a:ln>
                <a:solidFill>
                  <a:prstClr val="black"/>
                </a:solidFill>
                <a:effectLst/>
                <a:uLnTx/>
                <a:uFillTx/>
                <a:latin typeface="Aptos" panose="020B0004020202020204"/>
                <a:ea typeface="+mn-ea"/>
                <a:cs typeface="+mn-cs"/>
              </a:rPr>
              <a:t>BEST PRACTICES SEMINAR</a:t>
            </a:r>
          </a:p>
        </p:txBody>
      </p:sp>
      <p:pic>
        <p:nvPicPr>
          <p:cNvPr id="12" name="Picture 11">
            <a:extLst>
              <a:ext uri="{FF2B5EF4-FFF2-40B4-BE49-F238E27FC236}">
                <a16:creationId xmlns:a16="http://schemas.microsoft.com/office/drawing/2014/main" id="{D7D819F4-735F-C7E4-D7E7-9326B203DEB5}"/>
              </a:ext>
            </a:extLst>
          </p:cNvPr>
          <p:cNvPicPr>
            <a:picLocks noChangeAspect="1"/>
          </p:cNvPicPr>
          <p:nvPr/>
        </p:nvPicPr>
        <p:blipFill>
          <a:blip r:embed="rId3"/>
          <a:srcRect t="1" b="51655"/>
          <a:stretch>
            <a:fillRect/>
          </a:stretch>
        </p:blipFill>
        <p:spPr>
          <a:xfrm>
            <a:off x="8297109" y="1248108"/>
            <a:ext cx="3685406" cy="2483729"/>
          </a:xfrm>
          <a:prstGeom prst="rect">
            <a:avLst/>
          </a:prstGeom>
        </p:spPr>
      </p:pic>
      <p:sp>
        <p:nvSpPr>
          <p:cNvPr id="13" name="Content Placeholder 8">
            <a:extLst>
              <a:ext uri="{FF2B5EF4-FFF2-40B4-BE49-F238E27FC236}">
                <a16:creationId xmlns:a16="http://schemas.microsoft.com/office/drawing/2014/main" id="{B628D13B-141D-3D7D-9D2B-37C55486A477}"/>
              </a:ext>
            </a:extLst>
          </p:cNvPr>
          <p:cNvSpPr>
            <a:spLocks noGrp="1"/>
          </p:cNvSpPr>
          <p:nvPr>
            <p:ph sz="half" idx="1"/>
          </p:nvPr>
        </p:nvSpPr>
        <p:spPr>
          <a:xfrm>
            <a:off x="12205" y="1248108"/>
            <a:ext cx="4267954" cy="2906161"/>
          </a:xfrm>
        </p:spPr>
        <p:txBody>
          <a:bodyPr>
            <a:noAutofit/>
          </a:bodyPr>
          <a:lstStyle/>
          <a:p>
            <a:r>
              <a:rPr lang="en-US" sz="1600" dirty="0">
                <a:solidFill>
                  <a:srgbClr val="000000"/>
                </a:solidFill>
              </a:rPr>
              <a:t>Sites are nominated by Leadership</a:t>
            </a:r>
          </a:p>
          <a:p>
            <a:r>
              <a:rPr lang="en-US" sz="1600" dirty="0">
                <a:solidFill>
                  <a:srgbClr val="000000"/>
                </a:solidFill>
              </a:rPr>
              <a:t>An application is submitted to the Shield team for review</a:t>
            </a:r>
          </a:p>
          <a:p>
            <a:r>
              <a:rPr lang="en-US" sz="1600" dirty="0">
                <a:solidFill>
                  <a:srgbClr val="000000"/>
                </a:solidFill>
              </a:rPr>
              <a:t>­Must not have open regulatory actions and is free of regulatory citations for the past three years</a:t>
            </a:r>
          </a:p>
          <a:p>
            <a:r>
              <a:rPr lang="en-US" sz="1600" dirty="0">
                <a:solidFill>
                  <a:srgbClr val="000000"/>
                </a:solidFill>
              </a:rPr>
              <a:t>Total Recordable Incident Rate (TRIR) of at least 90% less than the most recent year BLS rates for NAICS 238990, Specialty Trades Contractor</a:t>
            </a:r>
          </a:p>
          <a:p>
            <a:endParaRPr lang="en-US" sz="1800" dirty="0">
              <a:solidFill>
                <a:srgbClr val="000000"/>
              </a:solidFill>
            </a:endParaRPr>
          </a:p>
          <a:p>
            <a:endParaRPr lang="en-US" sz="1800" dirty="0"/>
          </a:p>
        </p:txBody>
      </p:sp>
      <p:pic>
        <p:nvPicPr>
          <p:cNvPr id="3" name="Picture 2">
            <a:extLst>
              <a:ext uri="{FF2B5EF4-FFF2-40B4-BE49-F238E27FC236}">
                <a16:creationId xmlns:a16="http://schemas.microsoft.com/office/drawing/2014/main" id="{EAE6C64D-BA5D-B4F4-28BA-3E165A844FBE}"/>
              </a:ext>
            </a:extLst>
          </p:cNvPr>
          <p:cNvPicPr>
            <a:picLocks noChangeAspect="1"/>
          </p:cNvPicPr>
          <p:nvPr/>
        </p:nvPicPr>
        <p:blipFill>
          <a:blip r:embed="rId4"/>
          <a:srcRect t="1" b="49640"/>
          <a:stretch>
            <a:fillRect/>
          </a:stretch>
        </p:blipFill>
        <p:spPr>
          <a:xfrm>
            <a:off x="6387274" y="3474054"/>
            <a:ext cx="3685406" cy="2467722"/>
          </a:xfrm>
          <a:prstGeom prst="rect">
            <a:avLst/>
          </a:prstGeom>
        </p:spPr>
      </p:pic>
      <p:sp>
        <p:nvSpPr>
          <p:cNvPr id="4" name="Content Placeholder 8">
            <a:extLst>
              <a:ext uri="{FF2B5EF4-FFF2-40B4-BE49-F238E27FC236}">
                <a16:creationId xmlns:a16="http://schemas.microsoft.com/office/drawing/2014/main" id="{42B1CF6C-19F2-9A4B-7896-BBB7DAB7A96F}"/>
              </a:ext>
            </a:extLst>
          </p:cNvPr>
          <p:cNvSpPr txBox="1">
            <a:spLocks/>
          </p:cNvSpPr>
          <p:nvPr/>
        </p:nvSpPr>
        <p:spPr>
          <a:xfrm>
            <a:off x="4178311" y="1248108"/>
            <a:ext cx="4267954" cy="22708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olidFill>
                  <a:srgbClr val="000000"/>
                </a:solidFill>
              </a:rPr>
              <a:t>Evaluated on the Five Core Elements by Company HSE Professionals</a:t>
            </a:r>
          </a:p>
          <a:p>
            <a:r>
              <a:rPr lang="en-US" sz="1600" dirty="0">
                <a:solidFill>
                  <a:srgbClr val="000000"/>
                </a:solidFill>
              </a:rPr>
              <a:t>162 questions</a:t>
            </a:r>
          </a:p>
          <a:p>
            <a:r>
              <a:rPr lang="en-US" sz="1600" dirty="0">
                <a:solidFill>
                  <a:srgbClr val="000000"/>
                </a:solidFill>
              </a:rPr>
              <a:t>Documentation and field verification</a:t>
            </a:r>
          </a:p>
          <a:p>
            <a:r>
              <a:rPr lang="en-US" sz="1600" dirty="0">
                <a:solidFill>
                  <a:srgbClr val="000000"/>
                </a:solidFill>
              </a:rPr>
              <a:t>Must score at least 95% to qualify</a:t>
            </a:r>
          </a:p>
          <a:p>
            <a:r>
              <a:rPr lang="en-US" sz="1600" dirty="0">
                <a:solidFill>
                  <a:srgbClr val="000000"/>
                </a:solidFill>
              </a:rPr>
              <a:t>Major deficiencies immediately disqualify</a:t>
            </a:r>
          </a:p>
          <a:p>
            <a:r>
              <a:rPr lang="en-US" sz="1600" dirty="0">
                <a:solidFill>
                  <a:srgbClr val="000000"/>
                </a:solidFill>
              </a:rPr>
              <a:t>All deficiencies corrected within 90 days</a:t>
            </a:r>
          </a:p>
          <a:p>
            <a:endParaRPr lang="en-US" sz="1800" dirty="0">
              <a:solidFill>
                <a:srgbClr val="000000"/>
              </a:solidFill>
            </a:endParaRPr>
          </a:p>
          <a:p>
            <a:endParaRPr lang="en-US" sz="1800" dirty="0"/>
          </a:p>
        </p:txBody>
      </p:sp>
    </p:spTree>
    <p:extLst>
      <p:ext uri="{BB962C8B-B14F-4D97-AF65-F5344CB8AC3E}">
        <p14:creationId xmlns:p14="http://schemas.microsoft.com/office/powerpoint/2010/main" val="36356436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4E7E8D-30A5-8BE6-8254-3E698C526A7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3"/>
            <a:ext cx="12191994" cy="6857997"/>
          </a:xfrm>
          <a:prstGeom prst="rect">
            <a:avLst/>
          </a:prstGeom>
        </p:spPr>
      </p:pic>
      <p:sp>
        <p:nvSpPr>
          <p:cNvPr id="8" name="Title 7">
            <a:extLst>
              <a:ext uri="{FF2B5EF4-FFF2-40B4-BE49-F238E27FC236}">
                <a16:creationId xmlns:a16="http://schemas.microsoft.com/office/drawing/2014/main" id="{6F71E82F-C4EE-7562-F956-3FF1452B805D}"/>
              </a:ext>
            </a:extLst>
          </p:cNvPr>
          <p:cNvSpPr>
            <a:spLocks noGrp="1"/>
          </p:cNvSpPr>
          <p:nvPr>
            <p:ph type="title"/>
          </p:nvPr>
        </p:nvSpPr>
        <p:spPr/>
        <p:txBody>
          <a:bodyPr/>
          <a:lstStyle/>
          <a:p>
            <a:r>
              <a:rPr lang="en-US" dirty="0"/>
              <a:t>SHEILD Core Elements </a:t>
            </a:r>
          </a:p>
        </p:txBody>
      </p:sp>
      <p:sp>
        <p:nvSpPr>
          <p:cNvPr id="2" name="TextBox 4">
            <a:extLst>
              <a:ext uri="{FF2B5EF4-FFF2-40B4-BE49-F238E27FC236}">
                <a16:creationId xmlns:a16="http://schemas.microsoft.com/office/drawing/2014/main" id="{6E598049-06A1-F3A0-54C3-11DCDB8A2B2D}"/>
              </a:ext>
            </a:extLst>
          </p:cNvPr>
          <p:cNvSpPr txBox="1"/>
          <p:nvPr/>
        </p:nvSpPr>
        <p:spPr>
          <a:xfrm>
            <a:off x="6481838" y="223761"/>
            <a:ext cx="4867275"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t>2025 SAFETY EXCELLENCE AWARDS | </a:t>
            </a:r>
            <a:r>
              <a:rPr lang="en-US" sz="1200" b="1"/>
              <a:t>BEST PRACTICES SEMINAR</a:t>
            </a:r>
          </a:p>
        </p:txBody>
      </p:sp>
      <p:pic>
        <p:nvPicPr>
          <p:cNvPr id="16" name="Content Placeholder 15" descr="A white circle with red and blue text&#10;&#10;AI-generated content may be incorrect.">
            <a:extLst>
              <a:ext uri="{FF2B5EF4-FFF2-40B4-BE49-F238E27FC236}">
                <a16:creationId xmlns:a16="http://schemas.microsoft.com/office/drawing/2014/main" id="{2371F2B4-D077-1ECC-D9F0-574D822BA199}"/>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475408" y="1539237"/>
            <a:ext cx="3572263" cy="3011430"/>
          </a:xfrm>
        </p:spPr>
      </p:pic>
      <p:pic>
        <p:nvPicPr>
          <p:cNvPr id="18" name="Picture 17" descr="A circular symbol with different colored circles&#10;&#10;AI-generated content may be incorrect.">
            <a:extLst>
              <a:ext uri="{FF2B5EF4-FFF2-40B4-BE49-F238E27FC236}">
                <a16:creationId xmlns:a16="http://schemas.microsoft.com/office/drawing/2014/main" id="{5964C424-4A6A-3B7F-5225-FDE3A1834F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29409" y="1536189"/>
            <a:ext cx="3568883" cy="3010055"/>
          </a:xfrm>
          <a:prstGeom prst="rect">
            <a:avLst/>
          </a:prstGeom>
        </p:spPr>
      </p:pic>
      <p:pic>
        <p:nvPicPr>
          <p:cNvPr id="20" name="Picture 19" descr="A green and white circle with a speedometer and arrow&#10;&#10;AI-generated content may be incorrect.">
            <a:extLst>
              <a:ext uri="{FF2B5EF4-FFF2-40B4-BE49-F238E27FC236}">
                <a16:creationId xmlns:a16="http://schemas.microsoft.com/office/drawing/2014/main" id="{5B006817-57D7-70A6-9C49-9CDA45F142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95147" y="1539237"/>
            <a:ext cx="3572263" cy="3011430"/>
          </a:xfrm>
          <a:prstGeom prst="rect">
            <a:avLst/>
          </a:prstGeom>
        </p:spPr>
      </p:pic>
      <p:pic>
        <p:nvPicPr>
          <p:cNvPr id="22" name="Picture 21" descr="A white circle with blue text and red text&#10;&#10;AI-generated content may be incorrect.">
            <a:extLst>
              <a:ext uri="{FF2B5EF4-FFF2-40B4-BE49-F238E27FC236}">
                <a16:creationId xmlns:a16="http://schemas.microsoft.com/office/drawing/2014/main" id="{182554E3-A49A-2DCD-3C8E-B818BE7EC1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07547" y="1614963"/>
            <a:ext cx="3572263" cy="3011430"/>
          </a:xfrm>
          <a:prstGeom prst="rect">
            <a:avLst/>
          </a:prstGeom>
        </p:spPr>
      </p:pic>
      <p:pic>
        <p:nvPicPr>
          <p:cNvPr id="30" name="Picture 29" descr="A white circle with orange circle with people and a person pointing at a graph&#10;&#10;AI-generated content may be incorrect.">
            <a:extLst>
              <a:ext uri="{FF2B5EF4-FFF2-40B4-BE49-F238E27FC236}">
                <a16:creationId xmlns:a16="http://schemas.microsoft.com/office/drawing/2014/main" id="{2F348C2A-49C1-3B3D-89DF-AC17767CA94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73285" y="1531766"/>
            <a:ext cx="3572263" cy="3014478"/>
          </a:xfrm>
          <a:prstGeom prst="rect">
            <a:avLst/>
          </a:prstGeom>
        </p:spPr>
      </p:pic>
    </p:spTree>
    <p:extLst>
      <p:ext uri="{BB962C8B-B14F-4D97-AF65-F5344CB8AC3E}">
        <p14:creationId xmlns:p14="http://schemas.microsoft.com/office/powerpoint/2010/main" val="34745700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4E7E8D-30A5-8BE6-8254-3E698C526A7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3"/>
            <a:ext cx="12191994" cy="6857997"/>
          </a:xfrm>
          <a:prstGeom prst="rect">
            <a:avLst/>
          </a:prstGeom>
        </p:spPr>
      </p:pic>
      <p:sp>
        <p:nvSpPr>
          <p:cNvPr id="8" name="Title 7">
            <a:extLst>
              <a:ext uri="{FF2B5EF4-FFF2-40B4-BE49-F238E27FC236}">
                <a16:creationId xmlns:a16="http://schemas.microsoft.com/office/drawing/2014/main" id="{6F71E82F-C4EE-7562-F956-3FF1452B805D}"/>
              </a:ext>
            </a:extLst>
          </p:cNvPr>
          <p:cNvSpPr>
            <a:spLocks noGrp="1"/>
          </p:cNvSpPr>
          <p:nvPr>
            <p:ph type="title"/>
          </p:nvPr>
        </p:nvSpPr>
        <p:spPr/>
        <p:txBody>
          <a:bodyPr/>
          <a:lstStyle/>
          <a:p>
            <a:r>
              <a:rPr lang="en-US" dirty="0"/>
              <a:t>B</a:t>
            </a:r>
            <a:r>
              <a:rPr lang="en-US" i="1" dirty="0"/>
              <a:t>safe </a:t>
            </a:r>
            <a:r>
              <a:rPr lang="en-US" dirty="0"/>
              <a:t>Culture </a:t>
            </a:r>
          </a:p>
        </p:txBody>
      </p:sp>
      <p:sp>
        <p:nvSpPr>
          <p:cNvPr id="10" name="Content Placeholder 9">
            <a:extLst>
              <a:ext uri="{FF2B5EF4-FFF2-40B4-BE49-F238E27FC236}">
                <a16:creationId xmlns:a16="http://schemas.microsoft.com/office/drawing/2014/main" id="{EF38DE50-E1D8-E230-3BA7-0AD4E8C49BA1}"/>
              </a:ext>
            </a:extLst>
          </p:cNvPr>
          <p:cNvSpPr>
            <a:spLocks noGrp="1"/>
          </p:cNvSpPr>
          <p:nvPr>
            <p:ph sz="half" idx="2"/>
          </p:nvPr>
        </p:nvSpPr>
        <p:spPr>
          <a:xfrm>
            <a:off x="4412516" y="1832052"/>
            <a:ext cx="3443462" cy="2268295"/>
          </a:xfrm>
        </p:spPr>
        <p:txBody>
          <a:bodyPr>
            <a:noAutofit/>
          </a:bodyPr>
          <a:lstStyle/>
          <a:p>
            <a:pPr fontAlgn="base"/>
            <a:r>
              <a:rPr lang="en-US" sz="2400" dirty="0"/>
              <a:t>Culture of Respect and Caring</a:t>
            </a:r>
          </a:p>
          <a:p>
            <a:pPr fontAlgn="base"/>
            <a:r>
              <a:rPr lang="en-US" sz="2400" dirty="0"/>
              <a:t>Take Safety to Heart</a:t>
            </a:r>
          </a:p>
          <a:p>
            <a:pPr fontAlgn="base"/>
            <a:r>
              <a:rPr lang="en-US" sz="2400" i="1" dirty="0" err="1"/>
              <a:t>Bsafe</a:t>
            </a:r>
            <a:r>
              <a:rPr lang="en-US" sz="2400" dirty="0"/>
              <a:t> HERØ</a:t>
            </a:r>
          </a:p>
          <a:p>
            <a:pPr fontAlgn="base"/>
            <a:r>
              <a:rPr lang="en-US" sz="2400" i="1" dirty="0" err="1"/>
              <a:t>Bsafe</a:t>
            </a:r>
            <a:r>
              <a:rPr lang="en-US" sz="2400" dirty="0"/>
              <a:t> Rules for Life</a:t>
            </a:r>
          </a:p>
        </p:txBody>
      </p:sp>
      <p:sp>
        <p:nvSpPr>
          <p:cNvPr id="2" name="TextBox 4">
            <a:extLst>
              <a:ext uri="{FF2B5EF4-FFF2-40B4-BE49-F238E27FC236}">
                <a16:creationId xmlns:a16="http://schemas.microsoft.com/office/drawing/2014/main" id="{6E598049-06A1-F3A0-54C3-11DCDB8A2B2D}"/>
              </a:ext>
            </a:extLst>
          </p:cNvPr>
          <p:cNvSpPr txBox="1"/>
          <p:nvPr/>
        </p:nvSpPr>
        <p:spPr>
          <a:xfrm>
            <a:off x="6481838" y="223761"/>
            <a:ext cx="4867275"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t>2025 SAFETY EXCELLENCE AWARDS | </a:t>
            </a:r>
            <a:r>
              <a:rPr lang="en-US" sz="1200" b="1"/>
              <a:t>BEST PRACTICES SEMINAR</a:t>
            </a:r>
          </a:p>
        </p:txBody>
      </p:sp>
      <p:pic>
        <p:nvPicPr>
          <p:cNvPr id="3084" name="Picture 12" descr="A blue circle with white symbols&#10;&#10;Description automatically generated">
            <a:extLst>
              <a:ext uri="{FF2B5EF4-FFF2-40B4-BE49-F238E27FC236}">
                <a16:creationId xmlns:a16="http://schemas.microsoft.com/office/drawing/2014/main" id="{594F4F95-60AD-BE6C-23DC-B352EA2E8223}"/>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8091067" y="1210868"/>
            <a:ext cx="3443463" cy="3608222"/>
          </a:xfrm>
          <a:prstGeom prst="rect">
            <a:avLst/>
          </a:prstGeom>
          <a:noFill/>
          <a:extLst>
            <a:ext uri="{909E8E84-426E-40DD-AFC4-6F175D3DCCD1}">
              <a14:hiddenFill xmlns:a14="http://schemas.microsoft.com/office/drawing/2010/main">
                <a:solidFill>
                  <a:srgbClr val="FFFFFF"/>
                </a:solidFill>
              </a14:hiddenFill>
            </a:ext>
          </a:extLst>
        </p:spPr>
      </p:pic>
      <p:pic>
        <p:nvPicPr>
          <p:cNvPr id="3" name="Content Placeholder 15" descr="A white circle with red and blue text&#10;&#10;AI-generated content may be incorrect.">
            <a:extLst>
              <a:ext uri="{FF2B5EF4-FFF2-40B4-BE49-F238E27FC236}">
                <a16:creationId xmlns:a16="http://schemas.microsoft.com/office/drawing/2014/main" id="{EE92D397-21D0-A15D-577F-31CE9EF642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8931" y="1557525"/>
            <a:ext cx="3572263" cy="3011430"/>
          </a:xfrm>
          <a:prstGeom prst="rect">
            <a:avLst/>
          </a:prstGeom>
        </p:spPr>
      </p:pic>
    </p:spTree>
    <p:extLst>
      <p:ext uri="{BB962C8B-B14F-4D97-AF65-F5344CB8AC3E}">
        <p14:creationId xmlns:p14="http://schemas.microsoft.com/office/powerpoint/2010/main" val="27139614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4E7E8D-30A5-8BE6-8254-3E698C526A7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 y="3"/>
            <a:ext cx="12191994" cy="6857997"/>
          </a:xfrm>
          <a:prstGeom prst="rect">
            <a:avLst/>
          </a:prstGeom>
        </p:spPr>
      </p:pic>
      <p:sp>
        <p:nvSpPr>
          <p:cNvPr id="8" name="Title 7">
            <a:extLst>
              <a:ext uri="{FF2B5EF4-FFF2-40B4-BE49-F238E27FC236}">
                <a16:creationId xmlns:a16="http://schemas.microsoft.com/office/drawing/2014/main" id="{6F71E82F-C4EE-7562-F956-3FF1452B805D}"/>
              </a:ext>
            </a:extLst>
          </p:cNvPr>
          <p:cNvSpPr>
            <a:spLocks noGrp="1"/>
          </p:cNvSpPr>
          <p:nvPr>
            <p:ph type="title"/>
          </p:nvPr>
        </p:nvSpPr>
        <p:spPr>
          <a:xfrm>
            <a:off x="838200" y="365125"/>
            <a:ext cx="3194304" cy="1325563"/>
          </a:xfrm>
        </p:spPr>
        <p:txBody>
          <a:bodyPr/>
          <a:lstStyle/>
          <a:p>
            <a:r>
              <a:rPr lang="en-US" dirty="0"/>
              <a:t>Onboarding </a:t>
            </a:r>
          </a:p>
        </p:txBody>
      </p:sp>
      <p:sp>
        <p:nvSpPr>
          <p:cNvPr id="10" name="Content Placeholder 9">
            <a:extLst>
              <a:ext uri="{FF2B5EF4-FFF2-40B4-BE49-F238E27FC236}">
                <a16:creationId xmlns:a16="http://schemas.microsoft.com/office/drawing/2014/main" id="{EF38DE50-E1D8-E230-3BA7-0AD4E8C49BA1}"/>
              </a:ext>
            </a:extLst>
          </p:cNvPr>
          <p:cNvSpPr>
            <a:spLocks noGrp="1"/>
          </p:cNvSpPr>
          <p:nvPr>
            <p:ph sz="half" idx="2"/>
          </p:nvPr>
        </p:nvSpPr>
        <p:spPr>
          <a:xfrm>
            <a:off x="2913051" y="1465430"/>
            <a:ext cx="4330044" cy="2564331"/>
          </a:xfrm>
        </p:spPr>
        <p:txBody>
          <a:bodyPr>
            <a:normAutofit/>
          </a:bodyPr>
          <a:lstStyle/>
          <a:p>
            <a:pPr fontAlgn="base"/>
            <a:r>
              <a:rPr lang="en-US" sz="1600" dirty="0"/>
              <a:t>New Employee Orientation​</a:t>
            </a:r>
          </a:p>
          <a:p>
            <a:pPr fontAlgn="base"/>
            <a:r>
              <a:rPr lang="en-US" sz="1600" dirty="0"/>
              <a:t>Short Service Worker Program​</a:t>
            </a:r>
          </a:p>
          <a:p>
            <a:pPr lvl="1" fontAlgn="base">
              <a:buFont typeface="Courier New" panose="02070309020205020404" pitchFamily="49" charset="0"/>
              <a:buChar char="̵"/>
            </a:pPr>
            <a:r>
              <a:rPr lang="en-US" sz="1600" dirty="0"/>
              <a:t>Mentor Program​</a:t>
            </a:r>
          </a:p>
          <a:p>
            <a:pPr lvl="1" fontAlgn="base">
              <a:buFont typeface="Courier New" panose="02070309020205020404" pitchFamily="49" charset="0"/>
              <a:buChar char="̵"/>
            </a:pPr>
            <a:r>
              <a:rPr lang="en-US" sz="1600" dirty="0"/>
              <a:t>Enhances Training Programs</a:t>
            </a:r>
          </a:p>
          <a:p>
            <a:pPr fontAlgn="base"/>
            <a:r>
              <a:rPr lang="en-US" sz="1600" dirty="0"/>
              <a:t>Supervisor Onboarding​</a:t>
            </a:r>
          </a:p>
          <a:p>
            <a:pPr fontAlgn="base"/>
            <a:r>
              <a:rPr lang="en-US" sz="1600" dirty="0"/>
              <a:t>Client Orientations</a:t>
            </a:r>
          </a:p>
          <a:p>
            <a:pPr marL="0" indent="0">
              <a:buNone/>
            </a:pPr>
            <a:endParaRPr lang="en-US" sz="2400" dirty="0"/>
          </a:p>
        </p:txBody>
      </p:sp>
      <p:sp>
        <p:nvSpPr>
          <p:cNvPr id="2" name="TextBox 4">
            <a:extLst>
              <a:ext uri="{FF2B5EF4-FFF2-40B4-BE49-F238E27FC236}">
                <a16:creationId xmlns:a16="http://schemas.microsoft.com/office/drawing/2014/main" id="{6E598049-06A1-F3A0-54C3-11DCDB8A2B2D}"/>
              </a:ext>
            </a:extLst>
          </p:cNvPr>
          <p:cNvSpPr txBox="1"/>
          <p:nvPr/>
        </p:nvSpPr>
        <p:spPr>
          <a:xfrm>
            <a:off x="6481838" y="223761"/>
            <a:ext cx="4867275"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t>2025 SAFETY EXCELLENCE AWARDS | </a:t>
            </a:r>
            <a:r>
              <a:rPr lang="en-US" sz="1200" b="1"/>
              <a:t>BEST PRACTICES SEMINAR</a:t>
            </a:r>
          </a:p>
        </p:txBody>
      </p:sp>
      <p:sp>
        <p:nvSpPr>
          <p:cNvPr id="4" name="Content Placeholder 9">
            <a:extLst>
              <a:ext uri="{FF2B5EF4-FFF2-40B4-BE49-F238E27FC236}">
                <a16:creationId xmlns:a16="http://schemas.microsoft.com/office/drawing/2014/main" id="{263BFD22-8C0C-F8AC-7E7F-E643CBFF4D50}"/>
              </a:ext>
            </a:extLst>
          </p:cNvPr>
          <p:cNvSpPr txBox="1">
            <a:spLocks/>
          </p:cNvSpPr>
          <p:nvPr/>
        </p:nvSpPr>
        <p:spPr>
          <a:xfrm>
            <a:off x="2985156" y="1302365"/>
            <a:ext cx="3585327" cy="25643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p:txBody>
      </p:sp>
      <p:pic>
        <p:nvPicPr>
          <p:cNvPr id="12" name="Content Placeholder 11" descr="A white circle with blue text and red text&#10;&#10;AI-generated content may be incorrect.">
            <a:extLst>
              <a:ext uri="{FF2B5EF4-FFF2-40B4-BE49-F238E27FC236}">
                <a16:creationId xmlns:a16="http://schemas.microsoft.com/office/drawing/2014/main" id="{F3CD07B8-A431-B34C-4471-E2A39729BF86}"/>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12528" y="1302365"/>
            <a:ext cx="3572263" cy="3011430"/>
          </a:xfrm>
          <a:prstGeom prst="rect">
            <a:avLst/>
          </a:prstGeom>
        </p:spPr>
      </p:pic>
      <p:pic>
        <p:nvPicPr>
          <p:cNvPr id="3" name="Content Placeholder 11" descr="A white circle with orange circle with people and a person pointing at a graph&#10;&#10;AI-generated content may be incorrect.">
            <a:extLst>
              <a:ext uri="{FF2B5EF4-FFF2-40B4-BE49-F238E27FC236}">
                <a16:creationId xmlns:a16="http://schemas.microsoft.com/office/drawing/2014/main" id="{20381D24-7A47-E45C-C743-7EC0744447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22549" y="1240358"/>
            <a:ext cx="3572261" cy="3014477"/>
          </a:xfrm>
          <a:prstGeom prst="rect">
            <a:avLst/>
          </a:prstGeom>
        </p:spPr>
      </p:pic>
      <p:sp>
        <p:nvSpPr>
          <p:cNvPr id="5" name="Content Placeholder 9">
            <a:extLst>
              <a:ext uri="{FF2B5EF4-FFF2-40B4-BE49-F238E27FC236}">
                <a16:creationId xmlns:a16="http://schemas.microsoft.com/office/drawing/2014/main" id="{4BFD9F72-23BB-2849-3AAD-1A19D15A69DF}"/>
              </a:ext>
            </a:extLst>
          </p:cNvPr>
          <p:cNvSpPr txBox="1">
            <a:spLocks/>
          </p:cNvSpPr>
          <p:nvPr/>
        </p:nvSpPr>
        <p:spPr>
          <a:xfrm>
            <a:off x="8561791" y="1465432"/>
            <a:ext cx="3425028" cy="14910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sz="1600" dirty="0"/>
              <a:t>OSHA Compliance</a:t>
            </a:r>
          </a:p>
          <a:p>
            <a:pPr fontAlgn="base"/>
            <a:r>
              <a:rPr lang="en-US" sz="1600" dirty="0"/>
              <a:t>Company Specific Requirements</a:t>
            </a:r>
          </a:p>
          <a:p>
            <a:pPr fontAlgn="base"/>
            <a:r>
              <a:rPr lang="en-US" sz="1600" dirty="0"/>
              <a:t>Craft Specific HSE Training​​</a:t>
            </a:r>
          </a:p>
          <a:p>
            <a:pPr fontAlgn="base"/>
            <a:r>
              <a:rPr lang="en-US" sz="1600" dirty="0"/>
              <a:t>Leadership and Management</a:t>
            </a:r>
            <a:r>
              <a:rPr lang="en-US" sz="2400" dirty="0"/>
              <a:t>​</a:t>
            </a:r>
          </a:p>
          <a:p>
            <a:pPr fontAlgn="base"/>
            <a:endParaRPr lang="en-US" sz="2400" dirty="0"/>
          </a:p>
          <a:p>
            <a:endParaRPr lang="en-US" sz="2400" dirty="0"/>
          </a:p>
        </p:txBody>
      </p:sp>
      <p:sp>
        <p:nvSpPr>
          <p:cNvPr id="6" name="Title 7">
            <a:extLst>
              <a:ext uri="{FF2B5EF4-FFF2-40B4-BE49-F238E27FC236}">
                <a16:creationId xmlns:a16="http://schemas.microsoft.com/office/drawing/2014/main" id="{2C8E4615-5883-57A2-966A-AEDC5ABBF477}"/>
              </a:ext>
            </a:extLst>
          </p:cNvPr>
          <p:cNvSpPr txBox="1">
            <a:spLocks/>
          </p:cNvSpPr>
          <p:nvPr/>
        </p:nvSpPr>
        <p:spPr>
          <a:xfrm>
            <a:off x="6481838" y="365125"/>
            <a:ext cx="487196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Training </a:t>
            </a:r>
          </a:p>
        </p:txBody>
      </p:sp>
    </p:spTree>
    <p:extLst>
      <p:ext uri="{BB962C8B-B14F-4D97-AF65-F5344CB8AC3E}">
        <p14:creationId xmlns:p14="http://schemas.microsoft.com/office/powerpoint/2010/main" val="11857209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6cf9755-c392-47a8-90e5-2cab7b2088c8" xsi:nil="true"/>
    <lcf76f155ced4ddcb4097134ff3c332f xmlns="9594d856-599f-4a3b-a97d-b49ae33144ee">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06F8164ABBBE64B8583EA47391A32E3" ma:contentTypeVersion="19" ma:contentTypeDescription="Create a new document." ma:contentTypeScope="" ma:versionID="a0fc8741d90eb80b3043c4fa7990ffa3">
  <xsd:schema xmlns:xsd="http://www.w3.org/2001/XMLSchema" xmlns:xs="http://www.w3.org/2001/XMLSchema" xmlns:p="http://schemas.microsoft.com/office/2006/metadata/properties" xmlns:ns2="e6cf9755-c392-47a8-90e5-2cab7b2088c8" xmlns:ns3="9594d856-599f-4a3b-a97d-b49ae33144ee" targetNamespace="http://schemas.microsoft.com/office/2006/metadata/properties" ma:root="true" ma:fieldsID="bf7a2a769ad276dea9b08baff5789474" ns2:_="" ns3:_="">
    <xsd:import namespace="e6cf9755-c392-47a8-90e5-2cab7b2088c8"/>
    <xsd:import namespace="9594d856-599f-4a3b-a97d-b49ae33144e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cf9755-c392-47a8-90e5-2cab7b2088c8"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f31f49f8-d32f-49c1-bdb7-50db704ca24f}" ma:internalName="TaxCatchAll" ma:showField="CatchAllData" ma:web="e6cf9755-c392-47a8-90e5-2cab7b2088c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594d856-599f-4a3b-a97d-b49ae33144ee"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6e7acff-fe2a-484b-931e-e5ee5897654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0FD6A08-1D2C-4994-8E2A-2A4E48302380}">
  <ds:schemaRefs>
    <ds:schemaRef ds:uri="6a848875-b63b-42bf-abbe-7239fc341a2b"/>
    <ds:schemaRef ds:uri="849898e2-05c4-4aa4-85b1-3db562e3154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e6cf9755-c392-47a8-90e5-2cab7b2088c8"/>
    <ds:schemaRef ds:uri="9594d856-599f-4a3b-a97d-b49ae33144ee"/>
  </ds:schemaRefs>
</ds:datastoreItem>
</file>

<file path=customXml/itemProps2.xml><?xml version="1.0" encoding="utf-8"?>
<ds:datastoreItem xmlns:ds="http://schemas.openxmlformats.org/officeDocument/2006/customXml" ds:itemID="{FC958C24-8B8A-4D92-BFA3-13056AE5194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6cf9755-c392-47a8-90e5-2cab7b2088c8"/>
    <ds:schemaRef ds:uri="9594d856-599f-4a3b-a97d-b49ae33144e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24B3342-FD8B-435E-B5C5-61BE90F0B54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300</TotalTime>
  <Words>629</Words>
  <Application>Microsoft Office PowerPoint</Application>
  <PresentationFormat>Widescreen</PresentationFormat>
  <Paragraphs>88</Paragraphs>
  <Slides>12</Slides>
  <Notes>0</Notes>
  <HiddenSlides>0</HiddenSlides>
  <MMClips>1</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PowerPoint Presentation</vt:lpstr>
      <vt:lpstr>PowerPoint Presentation</vt:lpstr>
      <vt:lpstr>PowerPoint Presentation</vt:lpstr>
      <vt:lpstr>PowerPoint Presentation</vt:lpstr>
      <vt:lpstr>SHEILD Overview</vt:lpstr>
      <vt:lpstr>SHEILD Overview</vt:lpstr>
      <vt:lpstr>SHEILD Core Elements </vt:lpstr>
      <vt:lpstr>Bsafe Culture </vt:lpstr>
      <vt:lpstr>Onboarding </vt:lpstr>
      <vt:lpstr>Hazard Recognition </vt:lpstr>
      <vt:lpstr>Measurement </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 Martinez</dc:creator>
  <cp:lastModifiedBy>Alex Martinez</cp:lastModifiedBy>
  <cp:revision>12</cp:revision>
  <dcterms:created xsi:type="dcterms:W3CDTF">2025-05-22T20:31:15Z</dcterms:created>
  <dcterms:modified xsi:type="dcterms:W3CDTF">2025-06-10T18:50:29Z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0x010100806F8164ABBBE64B8583EA47391A32E3</vt:lpwstr>
  </property>
  <property fmtid="{D5CDD505-2E9C-101B-9397-08002B2CF9AE}" pid="3" name="MediaServiceImageTags">
    <vt:lpwstr/>
  </property>
  <property fmtid="{D5CDD505-2E9C-101B-9397-08002B2CF9AE}" pid="4" name="MSIP_Label_c0a2f2ef-0bb7-48cb-b35e-266700644841_Enabled">
    <vt:lpwstr>true</vt:lpwstr>
  </property>
  <property fmtid="{D5CDD505-2E9C-101B-9397-08002B2CF9AE}" pid="5" name="MSIP_Label_c0a2f2ef-0bb7-48cb-b35e-266700644841_SetDate">
    <vt:lpwstr>2025-06-09T14:14:05Z</vt:lpwstr>
  </property>
  <property fmtid="{D5CDD505-2E9C-101B-9397-08002B2CF9AE}" pid="6" name="MSIP_Label_c0a2f2ef-0bb7-48cb-b35e-266700644841_Method">
    <vt:lpwstr>Standard</vt:lpwstr>
  </property>
  <property fmtid="{D5CDD505-2E9C-101B-9397-08002B2CF9AE}" pid="7" name="MSIP_Label_c0a2f2ef-0bb7-48cb-b35e-266700644841_Name">
    <vt:lpwstr>defa4170-0d19-0005-0004-bc88714345d2</vt:lpwstr>
  </property>
  <property fmtid="{D5CDD505-2E9C-101B-9397-08002B2CF9AE}" pid="8" name="MSIP_Label_c0a2f2ef-0bb7-48cb-b35e-266700644841_SiteId">
    <vt:lpwstr>ff348a22-fd20-4491-af39-832e7b76633f</vt:lpwstr>
  </property>
  <property fmtid="{D5CDD505-2E9C-101B-9397-08002B2CF9AE}" pid="9" name="MSIP_Label_c0a2f2ef-0bb7-48cb-b35e-266700644841_ActionId">
    <vt:lpwstr>24f70c6f-484a-4cac-8f6a-51f8f46a9aae</vt:lpwstr>
  </property>
  <property fmtid="{D5CDD505-2E9C-101B-9397-08002B2CF9AE}" pid="10" name="MSIP_Label_c0a2f2ef-0bb7-48cb-b35e-266700644841_ContentBits">
    <vt:lpwstr>0</vt:lpwstr>
  </property>
  <property fmtid="{D5CDD505-2E9C-101B-9397-08002B2CF9AE}" pid="11" name="MSIP_Label_c0a2f2ef-0bb7-48cb-b35e-266700644841_Tag">
    <vt:lpwstr>10, 3, 0, 1</vt:lpwstr>
  </property>
</Properties>
</file>