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 id="259" r:id="rId7"/>
    <p:sldId id="261" r:id="rId8"/>
    <p:sldId id="263" r:id="rId9"/>
    <p:sldId id="265" r:id="rId10"/>
    <p:sldId id="264" r:id="rId11"/>
    <p:sldId id="260"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print of a scaffolding&#10;&#10;AI-generated content may be incorrect.">
            <a:extLst>
              <a:ext uri="{FF2B5EF4-FFF2-40B4-BE49-F238E27FC236}">
                <a16:creationId xmlns:a16="http://schemas.microsoft.com/office/drawing/2014/main" id="{A680AAED-5A22-061C-402F-B6634BB46BD3}"/>
              </a:ext>
            </a:extLst>
          </p:cNvPr>
          <p:cNvPicPr>
            <a:picLocks noChangeAspect="1"/>
          </p:cNvPicPr>
          <p:nvPr/>
        </p:nvPicPr>
        <p:blipFill>
          <a:blip r:embed="rId2"/>
          <a:srcRect l="11469" t="22" r="13531" b="-142"/>
          <a:stretch>
            <a:fillRect/>
          </a:stretch>
        </p:blipFill>
        <p:spPr>
          <a:xfrm>
            <a:off x="3432" y="1524"/>
            <a:ext cx="12238355" cy="6959442"/>
          </a:xfrm>
          <a:prstGeom prst="rect">
            <a:avLst/>
          </a:prstGeom>
        </p:spPr>
      </p:pic>
      <p:sp>
        <p:nvSpPr>
          <p:cNvPr id="3" name="Rectangle 2">
            <a:extLst>
              <a:ext uri="{FF2B5EF4-FFF2-40B4-BE49-F238E27FC236}">
                <a16:creationId xmlns:a16="http://schemas.microsoft.com/office/drawing/2014/main" id="{A50EC774-4293-086B-5397-F230AF86E5F2}"/>
              </a:ext>
            </a:extLst>
          </p:cNvPr>
          <p:cNvSpPr/>
          <p:nvPr/>
        </p:nvSpPr>
        <p:spPr>
          <a:xfrm>
            <a:off x="3842103" y="-290"/>
            <a:ext cx="8349897" cy="6858290"/>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D89EC461-ECE6-F621-00AC-BBF5F75D07DB}"/>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FFFFFF"/>
                </a:solidFill>
              </a:rPr>
              <a:t>2025 SAFETY EXCELLENCE AWARDS | </a:t>
            </a:r>
            <a:r>
              <a:rPr lang="en-US" sz="1200" b="1">
                <a:solidFill>
                  <a:srgbClr val="FFFFFF"/>
                </a:solidFill>
              </a:rPr>
              <a:t>BEST PRACTICES SEMINAR</a:t>
            </a:r>
          </a:p>
        </p:txBody>
      </p:sp>
      <p:pic>
        <p:nvPicPr>
          <p:cNvPr id="9" name="Picture 8" descr="A black background with gold text&#10;&#10;AI-generated content may be incorrect.">
            <a:extLst>
              <a:ext uri="{FF2B5EF4-FFF2-40B4-BE49-F238E27FC236}">
                <a16:creationId xmlns:a16="http://schemas.microsoft.com/office/drawing/2014/main" id="{753E211F-6573-719A-FBE7-BE83B8F66F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712" y="838997"/>
            <a:ext cx="4452677" cy="1823381"/>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5942162" y="2960407"/>
            <a:ext cx="5186525" cy="88065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effectLst>
                  <a:outerShdw blurRad="50800" dist="38100" dir="2700000" algn="tl" rotWithShape="0">
                    <a:prstClr val="black">
                      <a:alpha val="40000"/>
                    </a:prstClr>
                  </a:outerShdw>
                </a:effectLst>
                <a:latin typeface="Arial Black"/>
              </a:rPr>
              <a:t>SOFT CRAFTS SMALL</a:t>
            </a:r>
            <a:endParaRPr lang="en-US" sz="3200">
              <a:solidFill>
                <a:schemeClr val="bg1"/>
              </a:solidFill>
              <a:effectLst>
                <a:outerShdw blurRad="50800" dist="38100" dir="2700000" algn="tl" rotWithShape="0">
                  <a:prstClr val="black">
                    <a:alpha val="40000"/>
                  </a:prstClr>
                </a:outerShdw>
              </a:effectLst>
              <a:latin typeface="Arial Black"/>
            </a:endParaRPr>
          </a:p>
          <a:p>
            <a:r>
              <a:rPr lang="en-US" sz="2800">
                <a:solidFill>
                  <a:schemeClr val="bg1"/>
                </a:solidFill>
                <a:effectLst>
                  <a:outerShdw blurRad="50800" dist="38100" dir="2700000" algn="tl" rotWithShape="0">
                    <a:prstClr val="black">
                      <a:alpha val="40000"/>
                    </a:prstClr>
                  </a:outerShdw>
                </a:effectLst>
                <a:latin typeface="Arial"/>
                <a:cs typeface="Arial"/>
              </a:rPr>
              <a:t>BEST IN CLASS</a:t>
            </a:r>
          </a:p>
        </p:txBody>
      </p:sp>
      <p:sp>
        <p:nvSpPr>
          <p:cNvPr id="13" name="TextBox 12">
            <a:extLst>
              <a:ext uri="{FF2B5EF4-FFF2-40B4-BE49-F238E27FC236}">
                <a16:creationId xmlns:a16="http://schemas.microsoft.com/office/drawing/2014/main" id="{ABDFEFD6-1A19-7FDD-7EBA-46AF1E1F0A21}"/>
              </a:ext>
            </a:extLst>
          </p:cNvPr>
          <p:cNvSpPr txBox="1"/>
          <p:nvPr/>
        </p:nvSpPr>
        <p:spPr>
          <a:xfrm>
            <a:off x="6288216" y="3885513"/>
            <a:ext cx="5038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TextBox 19">
            <a:extLst>
              <a:ext uri="{FF2B5EF4-FFF2-40B4-BE49-F238E27FC236}">
                <a16:creationId xmlns:a16="http://schemas.microsoft.com/office/drawing/2014/main" id="{64909615-9883-F883-084F-E43BC83C20A6}"/>
              </a:ext>
            </a:extLst>
          </p:cNvPr>
          <p:cNvSpPr txBox="1"/>
          <p:nvPr/>
        </p:nvSpPr>
        <p:spPr>
          <a:xfrm>
            <a:off x="5947443" y="3901939"/>
            <a:ext cx="563639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FFFF"/>
                </a:solidFill>
                <a:effectLst>
                  <a:outerShdw blurRad="50800" dist="38100" dir="2700000" algn="tl" rotWithShape="0">
                    <a:prstClr val="black">
                      <a:alpha val="40000"/>
                    </a:prstClr>
                  </a:outerShdw>
                </a:effectLst>
                <a:latin typeface="Aptos"/>
              </a:rPr>
              <a:t>Marquis Industrial Services is an independently owned and operated business that provides exceptional specialty services for asset integrity and construction projects, including facility maintenance, shutdowns, turnarounds, construction projects, and expansion projects. Whether your project is large or small, our experienced team supports customers in a variety of industries, including oil &amp; gas, chemical, LNG, power, pulp &amp; paper, mining, aerospace, and more. The company was formed in 2010 by a group of industry leaders with a vision of bringing back a sense of family to the workplace, taking pride in its people, work, and the communities in which we live and operate.</a:t>
            </a:r>
            <a:endParaRPr lang="en-US" sz="1400" dirty="0">
              <a:effectLst>
                <a:outerShdw blurRad="50800" dist="38100" dir="2700000" algn="tl" rotWithShape="0">
                  <a:prstClr val="black">
                    <a:alpha val="40000"/>
                  </a:prstClr>
                </a:outerShdw>
              </a:effectLst>
            </a:endParaRPr>
          </a:p>
        </p:txBody>
      </p:sp>
      <p:pic>
        <p:nvPicPr>
          <p:cNvPr id="4" name="Picture 3" descr="A black background with blue text&#10;&#10;AI-generated content may be incorrect.">
            <a:extLst>
              <a:ext uri="{FF2B5EF4-FFF2-40B4-BE49-F238E27FC236}">
                <a16:creationId xmlns:a16="http://schemas.microsoft.com/office/drawing/2014/main" id="{BCA73846-93DF-CC87-AA3F-D4EE70BA0B7F}"/>
              </a:ext>
            </a:extLst>
          </p:cNvPr>
          <p:cNvPicPr>
            <a:picLocks noChangeAspect="1"/>
          </p:cNvPicPr>
          <p:nvPr/>
        </p:nvPicPr>
        <p:blipFill>
          <a:blip r:embed="rId5"/>
          <a:srcRect l="14710" r="13290" b="-722"/>
          <a:stretch>
            <a:fillRect/>
          </a:stretch>
        </p:blipFill>
        <p:spPr>
          <a:xfrm>
            <a:off x="608162" y="2822328"/>
            <a:ext cx="4017436" cy="1425760"/>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his arms crossed&#10;&#10;AI-generated content may be incorrect.">
            <a:extLst>
              <a:ext uri="{FF2B5EF4-FFF2-40B4-BE49-F238E27FC236}">
                <a16:creationId xmlns:a16="http://schemas.microsoft.com/office/drawing/2014/main" id="{D7129607-CD93-6CDE-9308-973E147D4618}"/>
              </a:ext>
            </a:extLst>
          </p:cNvPr>
          <p:cNvPicPr>
            <a:picLocks noChangeAspect="1"/>
          </p:cNvPicPr>
          <p:nvPr/>
        </p:nvPicPr>
        <p:blipFill>
          <a:blip r:embed="rId2"/>
          <a:srcRect l="8204" t="35" r="15421" b="-136"/>
          <a:stretch>
            <a:fillRect/>
          </a:stretch>
        </p:blipFill>
        <p:spPr>
          <a:xfrm>
            <a:off x="0" y="2437"/>
            <a:ext cx="12208542" cy="6867911"/>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9" name="Picture 8" descr="A blueprint of a scaffolding&#10;&#10;AI-generated content may be incorrect.">
            <a:extLst>
              <a:ext uri="{FF2B5EF4-FFF2-40B4-BE49-F238E27FC236}">
                <a16:creationId xmlns:a16="http://schemas.microsoft.com/office/drawing/2014/main" id="{6C6A19BF-73A8-AEF5-D4FA-6F0B3FFC53FB}"/>
              </a:ext>
            </a:extLst>
          </p:cNvPr>
          <p:cNvPicPr>
            <a:picLocks noChangeAspect="1"/>
          </p:cNvPicPr>
          <p:nvPr/>
        </p:nvPicPr>
        <p:blipFill>
          <a:blip r:embed="rId2"/>
          <a:srcRect l="11469" t="22" r="13531" b="-142"/>
          <a:stretch>
            <a:fillRect/>
          </a:stretch>
        </p:blipFill>
        <p:spPr>
          <a:xfrm>
            <a:off x="3432" y="1524"/>
            <a:ext cx="12238355" cy="6959442"/>
          </a:xfrm>
          <a:prstGeom prst="rect">
            <a:avLst/>
          </a:prstGeom>
        </p:spPr>
      </p:pic>
      <p:sp>
        <p:nvSpPr>
          <p:cNvPr id="2" name="Rectangle 1">
            <a:extLst>
              <a:ext uri="{FF2B5EF4-FFF2-40B4-BE49-F238E27FC236}">
                <a16:creationId xmlns:a16="http://schemas.microsoft.com/office/drawing/2014/main" id="{A6270309-344D-0FB1-13E9-EA85BA9A1A3D}"/>
              </a:ext>
            </a:extLst>
          </p:cNvPr>
          <p:cNvSpPr/>
          <p:nvPr/>
        </p:nvSpPr>
        <p:spPr>
          <a:xfrm>
            <a:off x="3842103" y="-290"/>
            <a:ext cx="8349897" cy="6858290"/>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5368943" y="943037"/>
            <a:ext cx="6533072"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50800" dist="38100" dir="2700000" algn="tl" rotWithShape="0">
                    <a:prstClr val="black">
                      <a:alpha val="40000"/>
                    </a:prstClr>
                  </a:outerShdw>
                </a:effectLst>
                <a:latin typeface="Arial Black"/>
                <a:cs typeface="Arial"/>
              </a:rPr>
              <a:t>Building Tomorrow’s Workforce</a:t>
            </a:r>
          </a:p>
          <a:p>
            <a:r>
              <a:rPr lang="en-US" dirty="0">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6631931" y="3078186"/>
            <a:ext cx="509682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Purpose</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Execution &amp; Implementation</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Examples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Future Use &amp; Applications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Summary &amp; Wrap Up</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Q&amp;A</a:t>
            </a:r>
            <a:endParaRPr lang="en-US" dirty="0">
              <a:solidFill>
                <a:schemeClr val="bg1"/>
              </a:solidFill>
              <a:effectLst>
                <a:outerShdw blurRad="50800" dist="38100" dir="2700000" algn="tl" rotWithShape="0">
                  <a:prstClr val="black">
                    <a:alpha val="40000"/>
                  </a:prstClr>
                </a:outerShdw>
              </a:effectLst>
            </a:endParaRPr>
          </a:p>
        </p:txBody>
      </p:sp>
      <p:pic>
        <p:nvPicPr>
          <p:cNvPr id="3" name="Picture 2" descr="A black background with blue text&#10;&#10;AI-generated content may be incorrect.">
            <a:extLst>
              <a:ext uri="{FF2B5EF4-FFF2-40B4-BE49-F238E27FC236}">
                <a16:creationId xmlns:a16="http://schemas.microsoft.com/office/drawing/2014/main" id="{F924F9DB-DB52-2B8D-7CA4-851E44D2EF06}"/>
              </a:ext>
            </a:extLst>
          </p:cNvPr>
          <p:cNvPicPr>
            <a:picLocks noChangeAspect="1"/>
          </p:cNvPicPr>
          <p:nvPr/>
        </p:nvPicPr>
        <p:blipFill>
          <a:blip r:embed="rId4"/>
          <a:srcRect l="14710" r="13290" b="-722"/>
          <a:stretch>
            <a:fillRect/>
          </a:stretch>
        </p:blipFill>
        <p:spPr>
          <a:xfrm>
            <a:off x="608162" y="2822328"/>
            <a:ext cx="4017436" cy="1425760"/>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 y="3"/>
            <a:ext cx="12191996" cy="6857997"/>
          </a:xfrm>
          <a:prstGeom prst="rect">
            <a:avLst/>
          </a:prstGeom>
        </p:spPr>
      </p:pic>
      <p:sp>
        <p:nvSpPr>
          <p:cNvPr id="2" name="Title 1">
            <a:extLst>
              <a:ext uri="{FF2B5EF4-FFF2-40B4-BE49-F238E27FC236}">
                <a16:creationId xmlns:a16="http://schemas.microsoft.com/office/drawing/2014/main" id="{7C6254AE-8E42-3CEE-19FC-538CC4CA13FE}"/>
              </a:ext>
            </a:extLst>
          </p:cNvPr>
          <p:cNvSpPr>
            <a:spLocks noGrp="1"/>
          </p:cNvSpPr>
          <p:nvPr>
            <p:ph type="title"/>
          </p:nvPr>
        </p:nvSpPr>
        <p:spPr>
          <a:xfrm>
            <a:off x="381151" y="223761"/>
            <a:ext cx="10515600" cy="1325563"/>
          </a:xfrm>
        </p:spPr>
        <p:txBody>
          <a:bodyPr/>
          <a:lstStyle/>
          <a:p>
            <a:r>
              <a:rPr lang="en-US" dirty="0"/>
              <a:t>Brazosport College-SHEM Advisory Board</a:t>
            </a:r>
          </a:p>
        </p:txBody>
      </p:sp>
      <p:sp>
        <p:nvSpPr>
          <p:cNvPr id="6" name="Content Placeholder 5">
            <a:extLst>
              <a:ext uri="{FF2B5EF4-FFF2-40B4-BE49-F238E27FC236}">
                <a16:creationId xmlns:a16="http://schemas.microsoft.com/office/drawing/2014/main" id="{1BBEDB8C-9CAF-C7AA-CCF0-34568B68F2AD}"/>
              </a:ext>
            </a:extLst>
          </p:cNvPr>
          <p:cNvSpPr>
            <a:spLocks noGrp="1"/>
          </p:cNvSpPr>
          <p:nvPr>
            <p:ph idx="1"/>
          </p:nvPr>
        </p:nvSpPr>
        <p:spPr>
          <a:xfrm>
            <a:off x="838200" y="1615313"/>
            <a:ext cx="4913376" cy="3066415"/>
          </a:xfrm>
        </p:spPr>
        <p:txBody>
          <a:bodyPr/>
          <a:lstStyle/>
          <a:p>
            <a:r>
              <a:rPr lang="en-US" dirty="0"/>
              <a:t>Curriculum Review</a:t>
            </a:r>
          </a:p>
          <a:p>
            <a:r>
              <a:rPr lang="en-US" dirty="0"/>
              <a:t>Student Evaluations</a:t>
            </a:r>
          </a:p>
          <a:p>
            <a:r>
              <a:rPr lang="en-US" dirty="0"/>
              <a:t>Guest Instructor</a:t>
            </a:r>
          </a:p>
          <a:p>
            <a:endParaRPr lang="en-US" dirty="0"/>
          </a:p>
        </p:txBody>
      </p:sp>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
        <p:nvSpPr>
          <p:cNvPr id="8" name="TextBox 7">
            <a:extLst>
              <a:ext uri="{FF2B5EF4-FFF2-40B4-BE49-F238E27FC236}">
                <a16:creationId xmlns:a16="http://schemas.microsoft.com/office/drawing/2014/main" id="{5D36152C-1F60-538E-9F70-1F3D4EC4B21F}"/>
              </a:ext>
            </a:extLst>
          </p:cNvPr>
          <p:cNvSpPr txBox="1"/>
          <p:nvPr/>
        </p:nvSpPr>
        <p:spPr>
          <a:xfrm>
            <a:off x="6190488" y="1688465"/>
            <a:ext cx="5076329"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RCI Training</a:t>
            </a:r>
          </a:p>
          <a:p>
            <a:pPr marL="285750" indent="-285750">
              <a:buFont typeface="Arial" panose="020B0604020202020204" pitchFamily="34" charset="0"/>
              <a:buChar char="•"/>
            </a:pPr>
            <a:r>
              <a:rPr lang="en-US" sz="2800" dirty="0"/>
              <a:t>Pastries with the President</a:t>
            </a:r>
          </a:p>
          <a:p>
            <a:pPr marL="285750" indent="-285750">
              <a:buFont typeface="Arial" panose="020B0604020202020204" pitchFamily="34" charset="0"/>
              <a:buChar char="•"/>
            </a:pPr>
            <a:r>
              <a:rPr lang="en-US" sz="2800" dirty="0"/>
              <a:t>Student Development</a:t>
            </a:r>
          </a:p>
        </p:txBody>
      </p:sp>
    </p:spTree>
    <p:extLst>
      <p:ext uri="{BB962C8B-B14F-4D97-AF65-F5344CB8AC3E}">
        <p14:creationId xmlns:p14="http://schemas.microsoft.com/office/powerpoint/2010/main" val="1924175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6" cy="6857997"/>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
        <p:nvSpPr>
          <p:cNvPr id="12" name="Title 11">
            <a:extLst>
              <a:ext uri="{FF2B5EF4-FFF2-40B4-BE49-F238E27FC236}">
                <a16:creationId xmlns:a16="http://schemas.microsoft.com/office/drawing/2014/main" id="{CEE4AC04-9837-A7E7-7D6D-9D599139FEEA}"/>
              </a:ext>
            </a:extLst>
          </p:cNvPr>
          <p:cNvSpPr>
            <a:spLocks noGrp="1"/>
          </p:cNvSpPr>
          <p:nvPr>
            <p:ph type="title"/>
          </p:nvPr>
        </p:nvSpPr>
        <p:spPr>
          <a:xfrm>
            <a:off x="838200" y="339919"/>
            <a:ext cx="10515600" cy="1152779"/>
          </a:xfrm>
        </p:spPr>
        <p:txBody>
          <a:bodyPr/>
          <a:lstStyle/>
          <a:p>
            <a:r>
              <a:rPr lang="en-US" dirty="0"/>
              <a:t>Controlled Audits/Inspections</a:t>
            </a:r>
          </a:p>
        </p:txBody>
      </p:sp>
      <p:sp>
        <p:nvSpPr>
          <p:cNvPr id="13" name="Content Placeholder 12">
            <a:extLst>
              <a:ext uri="{FF2B5EF4-FFF2-40B4-BE49-F238E27FC236}">
                <a16:creationId xmlns:a16="http://schemas.microsoft.com/office/drawing/2014/main" id="{DAE10059-C615-FADC-F809-969E9EBCA1B5}"/>
              </a:ext>
            </a:extLst>
          </p:cNvPr>
          <p:cNvSpPr>
            <a:spLocks noGrp="1"/>
          </p:cNvSpPr>
          <p:nvPr>
            <p:ph sz="half" idx="1"/>
          </p:nvPr>
        </p:nvSpPr>
        <p:spPr>
          <a:xfrm>
            <a:off x="838201" y="1423289"/>
            <a:ext cx="5181600" cy="4351338"/>
          </a:xfrm>
        </p:spPr>
        <p:txBody>
          <a:bodyPr/>
          <a:lstStyle/>
          <a:p>
            <a:r>
              <a:rPr lang="en-US" dirty="0"/>
              <a:t>Shop Audits</a:t>
            </a:r>
          </a:p>
          <a:p>
            <a:pPr lvl="1"/>
            <a:r>
              <a:rPr lang="en-US" dirty="0"/>
              <a:t>Blasting/coatings</a:t>
            </a:r>
          </a:p>
          <a:p>
            <a:pPr lvl="1"/>
            <a:r>
              <a:rPr lang="en-US" dirty="0"/>
              <a:t>Fabrication</a:t>
            </a:r>
          </a:p>
          <a:p>
            <a:pPr lvl="1"/>
            <a:r>
              <a:rPr lang="en-US" dirty="0"/>
              <a:t>Worker behavior</a:t>
            </a:r>
          </a:p>
          <a:p>
            <a:pPr lvl="1"/>
            <a:r>
              <a:rPr lang="en-US" dirty="0"/>
              <a:t>Exit Plans</a:t>
            </a:r>
          </a:p>
          <a:p>
            <a:pPr lvl="1"/>
            <a:r>
              <a:rPr lang="en-US" dirty="0"/>
              <a:t>Intervention communication</a:t>
            </a:r>
          </a:p>
          <a:p>
            <a:pPr lvl="1"/>
            <a:endParaRPr lang="en-US" dirty="0"/>
          </a:p>
        </p:txBody>
      </p:sp>
      <p:sp>
        <p:nvSpPr>
          <p:cNvPr id="14" name="Content Placeholder 13">
            <a:extLst>
              <a:ext uri="{FF2B5EF4-FFF2-40B4-BE49-F238E27FC236}">
                <a16:creationId xmlns:a16="http://schemas.microsoft.com/office/drawing/2014/main" id="{816AF838-C848-7D34-95CD-58B885C6FB67}"/>
              </a:ext>
            </a:extLst>
          </p:cNvPr>
          <p:cNvSpPr>
            <a:spLocks noGrp="1"/>
          </p:cNvSpPr>
          <p:nvPr>
            <p:ph sz="half" idx="2"/>
          </p:nvPr>
        </p:nvSpPr>
        <p:spPr>
          <a:xfrm>
            <a:off x="6172201" y="1423289"/>
            <a:ext cx="5181600" cy="4351338"/>
          </a:xfrm>
        </p:spPr>
        <p:txBody>
          <a:bodyPr/>
          <a:lstStyle/>
          <a:p>
            <a:r>
              <a:rPr lang="en-US" dirty="0"/>
              <a:t>Inspections</a:t>
            </a:r>
          </a:p>
          <a:p>
            <a:pPr lvl="1"/>
            <a:r>
              <a:rPr lang="en-US" dirty="0"/>
              <a:t>Tools</a:t>
            </a:r>
          </a:p>
          <a:p>
            <a:pPr lvl="1"/>
            <a:r>
              <a:rPr lang="en-US" dirty="0"/>
              <a:t>Chemical/paint storage</a:t>
            </a:r>
          </a:p>
          <a:p>
            <a:pPr lvl="1"/>
            <a:r>
              <a:rPr lang="en-US" dirty="0"/>
              <a:t>Fire Extinguisher</a:t>
            </a:r>
          </a:p>
          <a:p>
            <a:pPr lvl="1"/>
            <a:r>
              <a:rPr lang="en-US" dirty="0"/>
              <a:t>First Aid Kits</a:t>
            </a:r>
          </a:p>
          <a:p>
            <a:pPr lvl="1"/>
            <a:r>
              <a:rPr lang="en-US" dirty="0"/>
              <a:t>Harness/Lanyard</a:t>
            </a:r>
          </a:p>
        </p:txBody>
      </p:sp>
    </p:spTree>
    <p:extLst>
      <p:ext uri="{BB962C8B-B14F-4D97-AF65-F5344CB8AC3E}">
        <p14:creationId xmlns:p14="http://schemas.microsoft.com/office/powerpoint/2010/main" val="4226460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
            <a:ext cx="12191996" cy="6857997"/>
          </a:xfrm>
          <a:prstGeom prst="rect">
            <a:avLst/>
          </a:prstGeom>
        </p:spPr>
      </p:pic>
      <p:sp>
        <p:nvSpPr>
          <p:cNvPr id="2" name="Title 1">
            <a:extLst>
              <a:ext uri="{FF2B5EF4-FFF2-40B4-BE49-F238E27FC236}">
                <a16:creationId xmlns:a16="http://schemas.microsoft.com/office/drawing/2014/main" id="{7C6254AE-8E42-3CEE-19FC-538CC4CA13FE}"/>
              </a:ext>
            </a:extLst>
          </p:cNvPr>
          <p:cNvSpPr>
            <a:spLocks noGrp="1"/>
          </p:cNvSpPr>
          <p:nvPr>
            <p:ph type="title"/>
          </p:nvPr>
        </p:nvSpPr>
        <p:spPr>
          <a:xfrm>
            <a:off x="838200" y="365125"/>
            <a:ext cx="10515600" cy="1033907"/>
          </a:xfrm>
        </p:spPr>
        <p:txBody>
          <a:bodyPr/>
          <a:lstStyle/>
          <a:p>
            <a:r>
              <a:rPr lang="en-US" dirty="0"/>
              <a:t>Reviewing Data</a:t>
            </a:r>
          </a:p>
        </p:txBody>
      </p:sp>
      <p:sp>
        <p:nvSpPr>
          <p:cNvPr id="3" name="Content Placeholder 2">
            <a:extLst>
              <a:ext uri="{FF2B5EF4-FFF2-40B4-BE49-F238E27FC236}">
                <a16:creationId xmlns:a16="http://schemas.microsoft.com/office/drawing/2014/main" id="{3740B985-3D32-2767-7012-3A106930D095}"/>
              </a:ext>
            </a:extLst>
          </p:cNvPr>
          <p:cNvSpPr>
            <a:spLocks noGrp="1"/>
          </p:cNvSpPr>
          <p:nvPr>
            <p:ph sz="half" idx="1"/>
          </p:nvPr>
        </p:nvSpPr>
        <p:spPr>
          <a:xfrm>
            <a:off x="495301" y="1399032"/>
            <a:ext cx="5181600" cy="4351338"/>
          </a:xfrm>
        </p:spPr>
        <p:txBody>
          <a:bodyPr/>
          <a:lstStyle/>
          <a:p>
            <a:r>
              <a:rPr lang="en-US" dirty="0"/>
              <a:t>Audit Tool</a:t>
            </a:r>
          </a:p>
          <a:p>
            <a:pPr lvl="1"/>
            <a:r>
              <a:rPr lang="en-US" dirty="0"/>
              <a:t>Enter audit findings in SWAP Tool</a:t>
            </a:r>
          </a:p>
          <a:p>
            <a:pPr lvl="1"/>
            <a:r>
              <a:rPr lang="en-US" dirty="0"/>
              <a:t>Functionality of data collecting</a:t>
            </a:r>
          </a:p>
        </p:txBody>
      </p:sp>
      <p:sp>
        <p:nvSpPr>
          <p:cNvPr id="4" name="Content Placeholder 3">
            <a:extLst>
              <a:ext uri="{FF2B5EF4-FFF2-40B4-BE49-F238E27FC236}">
                <a16:creationId xmlns:a16="http://schemas.microsoft.com/office/drawing/2014/main" id="{B5882F25-E05B-9BBC-B365-8EF9A5FF6EEC}"/>
              </a:ext>
            </a:extLst>
          </p:cNvPr>
          <p:cNvSpPr>
            <a:spLocks noGrp="1"/>
          </p:cNvSpPr>
          <p:nvPr>
            <p:ph sz="half" idx="2"/>
          </p:nvPr>
        </p:nvSpPr>
        <p:spPr>
          <a:xfrm>
            <a:off x="6167513" y="1253331"/>
            <a:ext cx="5181600" cy="4351338"/>
          </a:xfrm>
        </p:spPr>
        <p:txBody>
          <a:bodyPr/>
          <a:lstStyle/>
          <a:p>
            <a:r>
              <a:rPr lang="en-US" dirty="0"/>
              <a:t>Trends</a:t>
            </a:r>
          </a:p>
          <a:p>
            <a:pPr lvl="1"/>
            <a:r>
              <a:rPr lang="en-US" dirty="0"/>
              <a:t>Review how audit data feeds trends</a:t>
            </a:r>
          </a:p>
          <a:p>
            <a:pPr lvl="1"/>
            <a:r>
              <a:rPr lang="en-US" dirty="0"/>
              <a:t>Review trends that their audits supports</a:t>
            </a:r>
          </a:p>
          <a:p>
            <a:pPr lvl="1"/>
            <a:r>
              <a:rPr lang="en-US" dirty="0"/>
              <a:t>Discuss how audit data is used </a:t>
            </a:r>
          </a:p>
        </p:txBody>
      </p:sp>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Tree>
    <p:extLst>
      <p:ext uri="{BB962C8B-B14F-4D97-AF65-F5344CB8AC3E}">
        <p14:creationId xmlns:p14="http://schemas.microsoft.com/office/powerpoint/2010/main" val="65515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22319"/>
            <a:ext cx="12191996" cy="6857997"/>
          </a:xfrm>
          <a:prstGeom prst="rect">
            <a:avLst/>
          </a:prstGeom>
        </p:spPr>
      </p:pic>
      <p:pic>
        <p:nvPicPr>
          <p:cNvPr id="6" name="Content Placeholder 5">
            <a:extLst>
              <a:ext uri="{FF2B5EF4-FFF2-40B4-BE49-F238E27FC236}">
                <a16:creationId xmlns:a16="http://schemas.microsoft.com/office/drawing/2014/main" id="{ECEF365F-2B5E-3CBF-F4FF-184FDDD87C5F}"/>
              </a:ext>
            </a:extLst>
          </p:cNvPr>
          <p:cNvPicPr>
            <a:picLocks noGrp="1" noChangeAspect="1"/>
          </p:cNvPicPr>
          <p:nvPr>
            <p:ph sz="half" idx="1"/>
          </p:nvPr>
        </p:nvPicPr>
        <p:blipFill>
          <a:blip r:embed="rId3"/>
          <a:srcRect t="5611"/>
          <a:stretch>
            <a:fillRect/>
          </a:stretch>
        </p:blipFill>
        <p:spPr>
          <a:xfrm>
            <a:off x="394716" y="576072"/>
            <a:ext cx="5435679" cy="3420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7">
            <a:extLst>
              <a:ext uri="{FF2B5EF4-FFF2-40B4-BE49-F238E27FC236}">
                <a16:creationId xmlns:a16="http://schemas.microsoft.com/office/drawing/2014/main" id="{36F08C6F-F3AF-BA76-FDBB-9B9B3A11F67D}"/>
              </a:ext>
            </a:extLst>
          </p:cNvPr>
          <p:cNvPicPr>
            <a:picLocks noGrp="1" noChangeAspect="1"/>
          </p:cNvPicPr>
          <p:nvPr>
            <p:ph sz="half" idx="2"/>
          </p:nvPr>
        </p:nvPicPr>
        <p:blipFill>
          <a:blip r:embed="rId4"/>
          <a:srcRect r="7914"/>
          <a:stretch>
            <a:fillRect/>
          </a:stretch>
        </p:blipFill>
        <p:spPr>
          <a:xfrm>
            <a:off x="6096000" y="717656"/>
            <a:ext cx="5321226" cy="38523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Tree>
    <p:extLst>
      <p:ext uri="{BB962C8B-B14F-4D97-AF65-F5344CB8AC3E}">
        <p14:creationId xmlns:p14="http://schemas.microsoft.com/office/powerpoint/2010/main" val="918796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
            <a:ext cx="12191996" cy="6857997"/>
          </a:xfrm>
          <a:prstGeom prst="rect">
            <a:avLst/>
          </a:prstGeom>
        </p:spPr>
      </p:pic>
      <p:sp>
        <p:nvSpPr>
          <p:cNvPr id="2" name="Title 1">
            <a:extLst>
              <a:ext uri="{FF2B5EF4-FFF2-40B4-BE49-F238E27FC236}">
                <a16:creationId xmlns:a16="http://schemas.microsoft.com/office/drawing/2014/main" id="{7C6254AE-8E42-3CEE-19FC-538CC4CA13FE}"/>
              </a:ext>
            </a:extLst>
          </p:cNvPr>
          <p:cNvSpPr>
            <a:spLocks noGrp="1"/>
          </p:cNvSpPr>
          <p:nvPr>
            <p:ph type="title"/>
          </p:nvPr>
        </p:nvSpPr>
        <p:spPr>
          <a:xfrm>
            <a:off x="202932" y="173276"/>
            <a:ext cx="10515600" cy="1152779"/>
          </a:xfrm>
        </p:spPr>
        <p:txBody>
          <a:bodyPr/>
          <a:lstStyle/>
          <a:p>
            <a:r>
              <a:rPr lang="en-US" dirty="0"/>
              <a:t>Meet Lorena Mendoza</a:t>
            </a:r>
          </a:p>
        </p:txBody>
      </p:sp>
      <p:pic>
        <p:nvPicPr>
          <p:cNvPr id="6" name="Content Placeholder 5">
            <a:extLst>
              <a:ext uri="{FF2B5EF4-FFF2-40B4-BE49-F238E27FC236}">
                <a16:creationId xmlns:a16="http://schemas.microsoft.com/office/drawing/2014/main" id="{3E0E1BF6-2C15-0202-0F7E-711A31AD040D}"/>
              </a:ext>
            </a:extLst>
          </p:cNvPr>
          <p:cNvPicPr>
            <a:picLocks noGrp="1" noChangeAspect="1"/>
          </p:cNvPicPr>
          <p:nvPr>
            <p:ph sz="half" idx="2"/>
          </p:nvPr>
        </p:nvPicPr>
        <p:blipFill>
          <a:blip r:embed="rId3"/>
          <a:srcRect l="23188"/>
          <a:stretch>
            <a:fillRect/>
          </a:stretch>
        </p:blipFill>
        <p:spPr>
          <a:xfrm>
            <a:off x="6300216" y="628785"/>
            <a:ext cx="3825986" cy="49809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
        <p:nvSpPr>
          <p:cNvPr id="8" name="TextBox 7">
            <a:extLst>
              <a:ext uri="{FF2B5EF4-FFF2-40B4-BE49-F238E27FC236}">
                <a16:creationId xmlns:a16="http://schemas.microsoft.com/office/drawing/2014/main" id="{C92A78D4-2872-4040-0BC2-E34DCF360E1F}"/>
              </a:ext>
            </a:extLst>
          </p:cNvPr>
          <p:cNvSpPr txBox="1"/>
          <p:nvPr/>
        </p:nvSpPr>
        <p:spPr>
          <a:xfrm>
            <a:off x="274320" y="1225296"/>
            <a:ext cx="5751576" cy="2862322"/>
          </a:xfrm>
          <a:prstGeom prst="rect">
            <a:avLst/>
          </a:prstGeom>
          <a:noFill/>
        </p:spPr>
        <p:txBody>
          <a:bodyPr wrap="square" rtlCol="0">
            <a:spAutoFit/>
          </a:bodyPr>
          <a:lstStyle/>
          <a:p>
            <a:pPr marL="285750" indent="-285750">
              <a:buFont typeface="Arial" panose="020B0604020202020204" pitchFamily="34" charset="0"/>
              <a:buChar char="•"/>
            </a:pPr>
            <a:endParaRPr lang="en-US" dirty="0"/>
          </a:p>
          <a:p>
            <a:r>
              <a:rPr lang="en-US" i="1" dirty="0"/>
              <a:t>Hybrid EHS</a:t>
            </a:r>
            <a:r>
              <a:rPr lang="en-US" dirty="0"/>
              <a:t> Technician</a:t>
            </a:r>
          </a:p>
          <a:p>
            <a:pPr marL="285750" indent="-285750">
              <a:buFont typeface="Arial" panose="020B0604020202020204" pitchFamily="34" charset="0"/>
              <a:buChar char="•"/>
            </a:pPr>
            <a:endParaRPr lang="en-US" dirty="0"/>
          </a:p>
          <a:p>
            <a:pPr marL="285750" indent="-285750">
              <a:buFont typeface="Wingdings" panose="05000000000000000000" pitchFamily="2" charset="2"/>
              <a:buChar char="ü"/>
            </a:pPr>
            <a:r>
              <a:rPr lang="en-US" dirty="0"/>
              <a:t>CSST</a:t>
            </a:r>
          </a:p>
          <a:p>
            <a:pPr marL="285750" indent="-285750">
              <a:buFont typeface="Wingdings" panose="05000000000000000000" pitchFamily="2" charset="2"/>
              <a:buChar char="ü"/>
            </a:pPr>
            <a:r>
              <a:rPr lang="en-US" dirty="0"/>
              <a:t>IBR SEA Auditor</a:t>
            </a:r>
          </a:p>
          <a:p>
            <a:pPr marL="285750" indent="-285750">
              <a:buFont typeface="Wingdings" panose="05000000000000000000" pitchFamily="2" charset="2"/>
              <a:buChar char="ü"/>
            </a:pPr>
            <a:r>
              <a:rPr lang="en-US" dirty="0"/>
              <a:t>OSHA 29CFR 1910 29CFR 1926</a:t>
            </a:r>
          </a:p>
          <a:p>
            <a:pPr marL="285750" indent="-285750">
              <a:buFont typeface="Wingdings" panose="05000000000000000000" pitchFamily="2" charset="2"/>
              <a:buChar char="ü"/>
            </a:pPr>
            <a:r>
              <a:rPr lang="en-US" dirty="0"/>
              <a:t>Basic &amp; Advanced Certificate-Safety, Health &amp; Environmental Management-Brazosport College</a:t>
            </a:r>
          </a:p>
          <a:p>
            <a:pPr marL="285750" indent="-285750">
              <a:buFont typeface="Wingdings" panose="05000000000000000000" pitchFamily="2" charset="2"/>
              <a:buChar char="Ø"/>
            </a:pPr>
            <a:r>
              <a:rPr lang="en-US" dirty="0"/>
              <a:t>A.S. Safety, Heath, and Environmental Management Program Brazosport College-Graduate 2026</a:t>
            </a:r>
          </a:p>
        </p:txBody>
      </p:sp>
    </p:spTree>
    <p:extLst>
      <p:ext uri="{BB962C8B-B14F-4D97-AF65-F5344CB8AC3E}">
        <p14:creationId xmlns:p14="http://schemas.microsoft.com/office/powerpoint/2010/main" val="102867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54AE-8E42-3CEE-19FC-538CC4CA13FE}"/>
              </a:ext>
            </a:extLst>
          </p:cNvPr>
          <p:cNvSpPr>
            <a:spLocks noGrp="1"/>
          </p:cNvSpPr>
          <p:nvPr>
            <p:ph type="title"/>
          </p:nvPr>
        </p:nvSpPr>
        <p:spPr/>
        <p:txBody>
          <a:bodyPr/>
          <a:lstStyle/>
          <a:p>
            <a:r>
              <a:rPr lang="en-US" dirty="0"/>
              <a:t>Questions?</a:t>
            </a:r>
          </a:p>
        </p:txBody>
      </p:sp>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8" name="Picture 7"/>
          <p:cNvPicPr>
            <a:picLocks noChangeAspect="1"/>
          </p:cNvPicPr>
          <p:nvPr/>
        </p:nvPicPr>
        <p:blipFill>
          <a:blip r:embed="rId2"/>
          <a:stretch>
            <a:fillRect/>
          </a:stretch>
        </p:blipFill>
        <p:spPr>
          <a:xfrm>
            <a:off x="4306669" y="1081836"/>
            <a:ext cx="3578662" cy="4694327"/>
          </a:xfrm>
          <a:prstGeom prst="rect">
            <a:avLst/>
          </a:prstGeom>
        </p:spPr>
      </p:pic>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6865"/>
            <a:ext cx="12191996" cy="6857997"/>
          </a:xfrm>
          <a:prstGeom prst="rect">
            <a:avLst/>
          </a:prstGeom>
        </p:spPr>
      </p:pic>
    </p:spTree>
    <p:extLst>
      <p:ext uri="{BB962C8B-B14F-4D97-AF65-F5344CB8AC3E}">
        <p14:creationId xmlns:p14="http://schemas.microsoft.com/office/powerpoint/2010/main" val="1498081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a0fc8741d90eb80b3043c4fa7990ffa3">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bf7a2a769ad276dea9b08baff5789474"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BE1A79-0893-4AD1-BEBD-8EB99156F8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f9755-c392-47a8-90e5-2cab7b2088c8"/>
    <ds:schemaRef ds:uri="9594d856-599f-4a3b-a97d-b49ae3314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FD6A08-1D2C-4994-8E2A-2A4E48302380}">
  <ds:schemaRefs>
    <ds:schemaRef ds:uri="6a848875-b63b-42bf-abbe-7239fc341a2b"/>
    <ds:schemaRef ds:uri="849898e2-05c4-4aa4-85b1-3db562e315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6cf9755-c392-47a8-90e5-2cab7b2088c8"/>
    <ds:schemaRef ds:uri="9594d856-599f-4a3b-a97d-b49ae33144ee"/>
  </ds:schemaRefs>
</ds:datastoreItem>
</file>

<file path=customXml/itemProps3.xml><?xml version="1.0" encoding="utf-8"?>
<ds:datastoreItem xmlns:ds="http://schemas.openxmlformats.org/officeDocument/2006/customXml" ds:itemID="{424B3342-FD8B-435E-B5C5-61BE90F0B5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14738</TotalTime>
  <Words>332</Words>
  <Application>Microsoft Office PowerPoint</Application>
  <PresentationFormat>Widescreen</PresentationFormat>
  <Paragraphs>57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Arial Black</vt:lpstr>
      <vt:lpstr>Wingdings</vt:lpstr>
      <vt:lpstr>office theme</vt:lpstr>
      <vt:lpstr>PowerPoint Presentation</vt:lpstr>
      <vt:lpstr>PowerPoint Presentation</vt:lpstr>
      <vt:lpstr>PowerPoint Presentation</vt:lpstr>
      <vt:lpstr>Brazosport College-SHEM Advisory Board</vt:lpstr>
      <vt:lpstr>Controlled Audits/Inspections</vt:lpstr>
      <vt:lpstr>Reviewing Data</vt:lpstr>
      <vt:lpstr>PowerPoint Presentation</vt:lpstr>
      <vt:lpstr>Meet Lorena Mendoza</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Deanna Lambert</dc:creator>
  <cp:lastModifiedBy>Deanna Lambert</cp:lastModifiedBy>
  <cp:revision>5</cp:revision>
  <dcterms:created xsi:type="dcterms:W3CDTF">2025-05-22T20:31:15Z</dcterms:created>
  <dcterms:modified xsi:type="dcterms:W3CDTF">2025-06-09T21:18:19Z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