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1" r:id="rId8"/>
    <p:sldId id="270" r:id="rId9"/>
    <p:sldId id="265" r:id="rId10"/>
    <p:sldId id="266" r:id="rId11"/>
    <p:sldId id="267" r:id="rId12"/>
    <p:sldId id="264" r:id="rId13"/>
    <p:sldId id="272" r:id="rId14"/>
    <p:sldId id="273"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8"/>
    <p:restoredTop sz="94639"/>
  </p:normalViewPr>
  <p:slideViewPr>
    <p:cSldViewPr snapToGrid="0">
      <p:cViewPr varScale="1">
        <p:scale>
          <a:sx n="60" d="100"/>
          <a:sy n="60" d="100"/>
        </p:scale>
        <p:origin x="8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fire truck&#10;&#10;AI-generated content may be incorrect.">
            <a:extLst>
              <a:ext uri="{FF2B5EF4-FFF2-40B4-BE49-F238E27FC236}">
                <a16:creationId xmlns:a16="http://schemas.microsoft.com/office/drawing/2014/main" id="{340A0F46-7138-C129-46B7-07479C133A9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398" y="-290"/>
            <a:ext cx="12209661" cy="6860405"/>
          </a:xfrm>
          <a:prstGeom prst="rect">
            <a:avLst/>
          </a:prstGeom>
        </p:spPr>
      </p:pic>
      <p:sp>
        <p:nvSpPr>
          <p:cNvPr id="4" name="Rectangle 3">
            <a:extLst>
              <a:ext uri="{FF2B5EF4-FFF2-40B4-BE49-F238E27FC236}">
                <a16:creationId xmlns:a16="http://schemas.microsoft.com/office/drawing/2014/main" id="{15710E18-F60E-4E88-F462-896DF9B42F9D}"/>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2740522"/>
            <a:ext cx="5384853" cy="797147"/>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effectLst>
                  <a:outerShdw blurRad="50800" dist="38100" dir="2700000" algn="tl" rotWithShape="0">
                    <a:prstClr val="black">
                      <a:alpha val="40000"/>
                    </a:prstClr>
                  </a:outerShdw>
                </a:effectLst>
                <a:latin typeface="Arial Black"/>
              </a:rPr>
              <a:t>CRANE &amp; RIGGING</a:t>
            </a:r>
            <a:endParaRPr lang="en-US" sz="3600" dirty="0">
              <a:solidFill>
                <a:schemeClr val="bg1"/>
              </a:solidFill>
              <a:effectLst>
                <a:outerShdw blurRad="50800" dist="38100" dir="2700000" algn="tl" rotWithShape="0">
                  <a:prstClr val="black">
                    <a:alpha val="40000"/>
                  </a:prstClr>
                </a:outerShdw>
              </a:effectLst>
              <a:latin typeface="Arial Black"/>
            </a:endParaRPr>
          </a:p>
          <a:p>
            <a:r>
              <a:rPr lang="en-US" sz="2800" dirty="0">
                <a:solidFill>
                  <a:schemeClr val="bg1"/>
                </a:solidFill>
                <a:effectLst>
                  <a:outerShdw blurRad="50800" dist="38100" dir="2700000" algn="tl" rotWithShape="0">
                    <a:prstClr val="black">
                      <a:alpha val="40000"/>
                    </a:prstClr>
                  </a:outerShdw>
                </a:effectLst>
                <a:latin typeface="Arial"/>
                <a:cs typeface="Arial"/>
              </a:rPr>
              <a:t>BEST IN CLASS</a:t>
            </a:r>
          </a:p>
        </p:txBody>
      </p:sp>
      <p:sp>
        <p:nvSpPr>
          <p:cNvPr id="8" name="TextBox 7">
            <a:extLst>
              <a:ext uri="{FF2B5EF4-FFF2-40B4-BE49-F238E27FC236}">
                <a16:creationId xmlns:a16="http://schemas.microsoft.com/office/drawing/2014/main" id="{D33AC3BD-61F2-8DC8-3C03-7879372CC3FC}"/>
              </a:ext>
            </a:extLst>
          </p:cNvPr>
          <p:cNvSpPr txBox="1"/>
          <p:nvPr/>
        </p:nvSpPr>
        <p:spPr>
          <a:xfrm>
            <a:off x="5940762" y="2634149"/>
            <a:ext cx="50968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solidFill>
                <a:schemeClr val="bg1"/>
              </a:solidFill>
            </a:endParaRPr>
          </a:p>
        </p:txBody>
      </p:sp>
      <p:sp>
        <p:nvSpPr>
          <p:cNvPr id="13" name="TextBox 12">
            <a:extLst>
              <a:ext uri="{FF2B5EF4-FFF2-40B4-BE49-F238E27FC236}">
                <a16:creationId xmlns:a16="http://schemas.microsoft.com/office/drawing/2014/main" id="{ABDFEFD6-1A19-7FDD-7EBA-46AF1E1F0A21}"/>
              </a:ext>
            </a:extLst>
          </p:cNvPr>
          <p:cNvSpPr txBox="1"/>
          <p:nvPr/>
        </p:nvSpPr>
        <p:spPr>
          <a:xfrm>
            <a:off x="6288216" y="3885513"/>
            <a:ext cx="50388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20" name="TextBox 19">
            <a:extLst>
              <a:ext uri="{FF2B5EF4-FFF2-40B4-BE49-F238E27FC236}">
                <a16:creationId xmlns:a16="http://schemas.microsoft.com/office/drawing/2014/main" id="{64909615-9883-F883-084F-E43BC83C20A6}"/>
              </a:ext>
            </a:extLst>
          </p:cNvPr>
          <p:cNvSpPr txBox="1"/>
          <p:nvPr/>
        </p:nvSpPr>
        <p:spPr>
          <a:xfrm>
            <a:off x="5947442" y="3744685"/>
            <a:ext cx="580400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effectLst>
                  <a:outerShdw blurRad="50800" dist="38100" dir="5400000" algn="t" rotWithShape="0">
                    <a:prstClr val="black">
                      <a:alpha val="40000"/>
                    </a:prstClr>
                  </a:outerShdw>
                </a:effectLst>
              </a:rPr>
              <a:t>Founded in 1985, TNT Crane &amp; Rigging operates a modern fleet of more than 700 hydraulic trucks, all-terrain and crawler cranes ranging in lifting capacity from 9 up to 900 tons, plus a comprehensive inventory of specialized lifting and support equipment including gantry systems, cantilever beams, specialty forklifts, jack and slide systems, and rigging equipment. We specialize in combining skilled personnel with our specialized equipment to deliver customized solutions to satisfy specific lifting requirements. Customers are served 24/7 from 45 Branches across the US and Canada. </a:t>
            </a:r>
            <a:endParaRPr lang="en-US" sz="1600" dirty="0">
              <a:solidFill>
                <a:schemeClr val="bg1"/>
              </a:solidFill>
              <a:effectLst>
                <a:outerShdw blurRad="50800" dist="38100" dir="5400000" algn="t" rotWithShape="0">
                  <a:prstClr val="black">
                    <a:alpha val="40000"/>
                  </a:prstClr>
                </a:outerShdw>
              </a:effectLst>
              <a:latin typeface="Aptos"/>
            </a:endParaRPr>
          </a:p>
        </p:txBody>
      </p:sp>
      <p:pic>
        <p:nvPicPr>
          <p:cNvPr id="21" name="Picture 20" descr="A logo with a crane&#10;&#10;AI-generated content may be incorrect.">
            <a:extLst>
              <a:ext uri="{FF2B5EF4-FFF2-40B4-BE49-F238E27FC236}">
                <a16:creationId xmlns:a16="http://schemas.microsoft.com/office/drawing/2014/main" id="{9FAB06B9-EAF1-2176-CA00-4885822D26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1793" y="2437027"/>
            <a:ext cx="2700310" cy="2183029"/>
          </a:xfrm>
          <a:prstGeom prst="rect">
            <a:avLst/>
          </a:prstGeom>
        </p:spPr>
      </p:pic>
      <p:sp>
        <p:nvSpPr>
          <p:cNvPr id="6" name="TextBox 4">
            <a:extLst>
              <a:ext uri="{FF2B5EF4-FFF2-40B4-BE49-F238E27FC236}">
                <a16:creationId xmlns:a16="http://schemas.microsoft.com/office/drawing/2014/main" id="{CCAB74DF-776D-FB3B-1ADB-ED33029643E8}"/>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2025 SAFETY EXCELLENCE AWARDS | </a:t>
            </a:r>
            <a:r>
              <a:rPr lang="en-US" sz="1200" b="1" dirty="0">
                <a:solidFill>
                  <a:srgbClr val="FFFFFF"/>
                </a:solidFill>
              </a:rPr>
              <a:t>BEST PRACTICES SEMINAR</a:t>
            </a:r>
          </a:p>
        </p:txBody>
      </p:sp>
      <p:pic>
        <p:nvPicPr>
          <p:cNvPr id="10" name="Picture 9" descr="A black background with gold text&#10;&#10;AI-generated content may be incorrect.">
            <a:extLst>
              <a:ext uri="{FF2B5EF4-FFF2-40B4-BE49-F238E27FC236}">
                <a16:creationId xmlns:a16="http://schemas.microsoft.com/office/drawing/2014/main" id="{A99CBBE8-2593-F257-0424-4BE9A3E5D0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spTree>
    <p:extLst>
      <p:ext uri="{BB962C8B-B14F-4D97-AF65-F5344CB8AC3E}">
        <p14:creationId xmlns:p14="http://schemas.microsoft.com/office/powerpoint/2010/main" val="1013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57CE-FBC1-2270-6A7E-548EAB871762}"/>
              </a:ext>
            </a:extLst>
          </p:cNvPr>
          <p:cNvSpPr>
            <a:spLocks noGrp="1"/>
          </p:cNvSpPr>
          <p:nvPr>
            <p:ph type="title"/>
          </p:nvPr>
        </p:nvSpPr>
        <p:spPr/>
        <p:txBody>
          <a:bodyPr/>
          <a:lstStyle/>
          <a:p>
            <a:pPr algn="ctr"/>
            <a:r>
              <a:rPr kumimoji="0" lang="en-US" sz="4400" b="0" i="0" u="none" strike="noStrike" kern="1200" cap="none" spc="0" normalizeH="0" baseline="0" noProof="0" dirty="0">
                <a:ln>
                  <a:noFill/>
                </a:ln>
                <a:solidFill>
                  <a:prstClr val="black"/>
                </a:solidFill>
                <a:effectLst/>
                <a:uLnTx/>
                <a:uFillTx/>
                <a:latin typeface="Aptos Display" panose="020F0302020204030204"/>
                <a:ea typeface="+mj-ea"/>
                <a:cs typeface="+mj-cs"/>
              </a:rPr>
              <a:t>DOT Clean Inspection Incentive Program</a:t>
            </a:r>
            <a:endParaRPr lang="en-US" dirty="0"/>
          </a:p>
        </p:txBody>
      </p:sp>
      <p:sp>
        <p:nvSpPr>
          <p:cNvPr id="4" name="Content Placeholder 3">
            <a:extLst>
              <a:ext uri="{FF2B5EF4-FFF2-40B4-BE49-F238E27FC236}">
                <a16:creationId xmlns:a16="http://schemas.microsoft.com/office/drawing/2014/main" id="{F9C91C55-CBAB-6A79-DBE9-96E1C7B5EC25}"/>
              </a:ext>
            </a:extLst>
          </p:cNvPr>
          <p:cNvSpPr>
            <a:spLocks noGrp="1"/>
          </p:cNvSpPr>
          <p:nvPr>
            <p:ph sz="half" idx="2"/>
          </p:nvPr>
        </p:nvSpPr>
        <p:spPr>
          <a:xfrm>
            <a:off x="148857" y="1786270"/>
            <a:ext cx="12043144" cy="5071729"/>
          </a:xfrm>
        </p:spPr>
        <p:txBody>
          <a:bodyPr>
            <a:normAutofit/>
          </a:bodyPr>
          <a:lstStyle/>
          <a:p>
            <a:r>
              <a:rPr lang="en-US" sz="2400" dirty="0"/>
              <a:t>The driver will receive a chip or token for each clean gate inspection. Once a driver has received five chips or tokens, they will be eligible for the incentive bonus.</a:t>
            </a:r>
          </a:p>
          <a:p>
            <a:r>
              <a:rPr lang="en-US" sz="2400" dirty="0"/>
              <a:t>The driver will receive a monetary reward through “HR Payroll Bonus” or a debit card for $250.00</a:t>
            </a:r>
          </a:p>
          <a:p>
            <a:r>
              <a:rPr lang="en-US" sz="2400" dirty="0"/>
              <a:t>Drivers with a consistent record of clean inspections will be publicly recognized and commended for their commitment to safety and compliance during weekly safety meetings.</a:t>
            </a:r>
          </a:p>
        </p:txBody>
      </p:sp>
      <p:pic>
        <p:nvPicPr>
          <p:cNvPr id="9" name="Picture 8">
            <a:extLst>
              <a:ext uri="{FF2B5EF4-FFF2-40B4-BE49-F238E27FC236}">
                <a16:creationId xmlns:a16="http://schemas.microsoft.com/office/drawing/2014/main" id="{98A9AD5B-BD84-275E-7858-1E8CD499EF3F}"/>
              </a:ext>
            </a:extLst>
          </p:cNvPr>
          <p:cNvPicPr>
            <a:picLocks noChangeAspect="1"/>
          </p:cNvPicPr>
          <p:nvPr/>
        </p:nvPicPr>
        <p:blipFill>
          <a:blip r:embed="rId2"/>
          <a:stretch>
            <a:fillRect/>
          </a:stretch>
        </p:blipFill>
        <p:spPr>
          <a:xfrm>
            <a:off x="0" y="4181855"/>
            <a:ext cx="12192000" cy="2676144"/>
          </a:xfrm>
          <a:prstGeom prst="rect">
            <a:avLst/>
          </a:prstGeom>
        </p:spPr>
      </p:pic>
    </p:spTree>
    <p:extLst>
      <p:ext uri="{BB962C8B-B14F-4D97-AF65-F5344CB8AC3E}">
        <p14:creationId xmlns:p14="http://schemas.microsoft.com/office/powerpoint/2010/main" val="232664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CB4E-9541-94C0-10B5-7498E022F36E}"/>
              </a:ext>
            </a:extLst>
          </p:cNvPr>
          <p:cNvSpPr>
            <a:spLocks noGrp="1"/>
          </p:cNvSpPr>
          <p:nvPr>
            <p:ph type="title"/>
          </p:nvPr>
        </p:nvSpPr>
        <p:spPr/>
        <p:txBody>
          <a:bodyPr/>
          <a:lstStyle/>
          <a:p>
            <a:pPr algn="ctr"/>
            <a:r>
              <a:rPr lang="en-US" dirty="0"/>
              <a:t>Dot Gate Checks for 2025</a:t>
            </a:r>
          </a:p>
        </p:txBody>
      </p:sp>
      <p:sp>
        <p:nvSpPr>
          <p:cNvPr id="4" name="Content Placeholder 3">
            <a:extLst>
              <a:ext uri="{FF2B5EF4-FFF2-40B4-BE49-F238E27FC236}">
                <a16:creationId xmlns:a16="http://schemas.microsoft.com/office/drawing/2014/main" id="{8D0F2381-65F3-BCED-0A63-1C98CC7390AA}"/>
              </a:ext>
            </a:extLst>
          </p:cNvPr>
          <p:cNvSpPr>
            <a:spLocks noGrp="1"/>
          </p:cNvSpPr>
          <p:nvPr>
            <p:ph sz="half" idx="2"/>
          </p:nvPr>
        </p:nvSpPr>
        <p:spPr>
          <a:xfrm>
            <a:off x="3356529" y="1712064"/>
            <a:ext cx="5157787" cy="3684588"/>
          </a:xfrm>
        </p:spPr>
        <p:txBody>
          <a:bodyPr>
            <a:normAutofit fontScale="92500" lnSpcReduction="20000"/>
          </a:bodyPr>
          <a:lstStyle/>
          <a:p>
            <a:r>
              <a:rPr lang="en-US" sz="2100" dirty="0"/>
              <a:t>January 2025 to Current Date</a:t>
            </a:r>
          </a:p>
          <a:p>
            <a:r>
              <a:rPr lang="en-US" sz="2100" dirty="0"/>
              <a:t>269 DOT Gate Checks conducted</a:t>
            </a:r>
          </a:p>
          <a:p>
            <a:r>
              <a:rPr lang="en-US" sz="2100" dirty="0"/>
              <a:t>170 of these checks found no findings</a:t>
            </a:r>
          </a:p>
          <a:p>
            <a:r>
              <a:rPr lang="en-US" sz="2100" dirty="0"/>
              <a:t>99 of these checks had findings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0B0004020202020204"/>
                <a:ea typeface="+mn-ea"/>
                <a:cs typeface="+mn-cs"/>
              </a:rPr>
              <a:t>Vehicle Maintenance from December 2024 to April 2025 lowered by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0B0004020202020204"/>
                <a:ea typeface="+mn-ea"/>
                <a:cs typeface="+mn-cs"/>
              </a:rPr>
              <a:t>HOS Compliance from December 2024 to April 2025 lowered by 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0B0004020202020204"/>
                <a:ea typeface="+mn-ea"/>
                <a:cs typeface="+mn-cs"/>
              </a:rPr>
              <a:t>Crash Indicator from December 2024 to April 2025 lowered by 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0B0004020202020204"/>
                <a:ea typeface="+mn-ea"/>
                <a:cs typeface="+mn-cs"/>
              </a:rPr>
              <a:t>Vehicle Maintenance and Driver is below National Average for Out of Service Violations.</a:t>
            </a:r>
          </a:p>
          <a:p>
            <a:endParaRPr lang="en-US" sz="1800" dirty="0"/>
          </a:p>
        </p:txBody>
      </p:sp>
      <p:pic>
        <p:nvPicPr>
          <p:cNvPr id="7" name="Picture 6">
            <a:extLst>
              <a:ext uri="{FF2B5EF4-FFF2-40B4-BE49-F238E27FC236}">
                <a16:creationId xmlns:a16="http://schemas.microsoft.com/office/drawing/2014/main" id="{816EB684-CFF3-575D-FBE9-F40F3AB954FE}"/>
              </a:ext>
            </a:extLst>
          </p:cNvPr>
          <p:cNvPicPr>
            <a:picLocks noChangeAspect="1"/>
          </p:cNvPicPr>
          <p:nvPr/>
        </p:nvPicPr>
        <p:blipFill>
          <a:blip r:embed="rId2"/>
          <a:stretch>
            <a:fillRect/>
          </a:stretch>
        </p:blipFill>
        <p:spPr>
          <a:xfrm>
            <a:off x="0" y="4181856"/>
            <a:ext cx="12192000" cy="2676144"/>
          </a:xfrm>
          <a:prstGeom prst="rect">
            <a:avLst/>
          </a:prstGeom>
        </p:spPr>
      </p:pic>
    </p:spTree>
    <p:extLst>
      <p:ext uri="{BB962C8B-B14F-4D97-AF65-F5344CB8AC3E}">
        <p14:creationId xmlns:p14="http://schemas.microsoft.com/office/powerpoint/2010/main" val="342602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yellow rectangular frame with a blue and white rectangle&#10;&#10;AI-generated content may be incorrect.">
            <a:extLst>
              <a:ext uri="{FF2B5EF4-FFF2-40B4-BE49-F238E27FC236}">
                <a16:creationId xmlns:a16="http://schemas.microsoft.com/office/drawing/2014/main" id="{11D03CD7-979D-30F5-2B29-DB3651B32634}"/>
              </a:ext>
            </a:extLst>
          </p:cNvPr>
          <p:cNvPicPr>
            <a:picLocks noChangeAspect="1"/>
          </p:cNvPicPr>
          <p:nvPr/>
        </p:nvPicPr>
        <p:blipFill>
          <a:blip r:embed="rId2" cstate="screen">
            <a:extLst>
              <a:ext uri="{28A0092B-C50C-407E-A947-70E740481C1C}">
                <a14:useLocalDpi xmlns:a14="http://schemas.microsoft.com/office/drawing/2010/main"/>
              </a:ext>
            </a:extLst>
          </a:blip>
          <a:srcRect t="59260"/>
          <a:stretch>
            <a:fillRect/>
          </a:stretch>
        </p:blipFill>
        <p:spPr>
          <a:xfrm>
            <a:off x="0" y="4401879"/>
            <a:ext cx="12191999" cy="2462986"/>
          </a:xfrm>
          <a:prstGeom prst="rect">
            <a:avLst/>
          </a:prstGeom>
        </p:spPr>
      </p:pic>
      <p:sp>
        <p:nvSpPr>
          <p:cNvPr id="2" name="Title 1">
            <a:extLst>
              <a:ext uri="{FF2B5EF4-FFF2-40B4-BE49-F238E27FC236}">
                <a16:creationId xmlns:a16="http://schemas.microsoft.com/office/drawing/2014/main" id="{B1DECAAA-8B2C-6EA5-72C4-00FCDC9F51AD}"/>
              </a:ext>
            </a:extLst>
          </p:cNvPr>
          <p:cNvSpPr>
            <a:spLocks noGrp="1"/>
          </p:cNvSpPr>
          <p:nvPr>
            <p:ph type="title"/>
          </p:nvPr>
        </p:nvSpPr>
        <p:spPr/>
        <p:txBody>
          <a:bodyPr/>
          <a:lstStyle/>
          <a:p>
            <a:pPr algn="ctr"/>
            <a:r>
              <a:rPr lang="en-US" dirty="0"/>
              <a:t>Summary</a:t>
            </a:r>
          </a:p>
        </p:txBody>
      </p:sp>
      <p:sp>
        <p:nvSpPr>
          <p:cNvPr id="4" name="Content Placeholder 3">
            <a:extLst>
              <a:ext uri="{FF2B5EF4-FFF2-40B4-BE49-F238E27FC236}">
                <a16:creationId xmlns:a16="http://schemas.microsoft.com/office/drawing/2014/main" id="{031312F8-0559-44E1-EE65-D37C1DF4724E}"/>
              </a:ext>
            </a:extLst>
          </p:cNvPr>
          <p:cNvSpPr>
            <a:spLocks noGrp="1"/>
          </p:cNvSpPr>
          <p:nvPr>
            <p:ph sz="half" idx="2"/>
          </p:nvPr>
        </p:nvSpPr>
        <p:spPr>
          <a:xfrm>
            <a:off x="3380969" y="1690688"/>
            <a:ext cx="5157787" cy="3684588"/>
          </a:xfrm>
        </p:spPr>
        <p:txBody>
          <a:bodyPr>
            <a:normAutofit fontScale="92500" lnSpcReduction="20000"/>
          </a:bodyPr>
          <a:lstStyle/>
          <a:p>
            <a:r>
              <a:rPr lang="en-US" dirty="0"/>
              <a:t>Safety is </a:t>
            </a:r>
            <a:r>
              <a:rPr lang="en-US" b="1" u="sng" dirty="0"/>
              <a:t>Everyone’s</a:t>
            </a:r>
            <a:r>
              <a:rPr lang="en-US" dirty="0"/>
              <a:t> Responsibility.</a:t>
            </a:r>
          </a:p>
          <a:p>
            <a:r>
              <a:rPr lang="en-US" dirty="0"/>
              <a:t>Gate checks are a proactive measure to prevent potentially catastrophic incidents and need every employee’s cooperation to make this initiative successful.</a:t>
            </a:r>
          </a:p>
          <a:p>
            <a:r>
              <a:rPr lang="en-US" dirty="0"/>
              <a:t>By taking the time to ensure compliance during these checks, we protect not only those of the public but also our own lives.</a:t>
            </a:r>
          </a:p>
        </p:txBody>
      </p:sp>
      <p:sp>
        <p:nvSpPr>
          <p:cNvPr id="8"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170052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yellow background&#10;&#10;AI-generated content may be incorrect.">
            <a:extLst>
              <a:ext uri="{FF2B5EF4-FFF2-40B4-BE49-F238E27FC236}">
                <a16:creationId xmlns:a16="http://schemas.microsoft.com/office/drawing/2014/main" id="{73632EFF-7B57-F6AE-8F1E-423C0CCCF9F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7162" y="-1432"/>
            <a:ext cx="12188717" cy="6865282"/>
          </a:xfrm>
          <a:prstGeom prst="rect">
            <a:avLst/>
          </a:prstGeom>
        </p:spPr>
      </p:pic>
      <p:sp>
        <p:nvSpPr>
          <p:cNvPr id="4" name="TextBox 4">
            <a:extLst>
              <a:ext uri="{FF2B5EF4-FFF2-40B4-BE49-F238E27FC236}">
                <a16:creationId xmlns:a16="http://schemas.microsoft.com/office/drawing/2014/main" id="{53B43E61-490F-1E3F-2CBB-2F685E5F356A}"/>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2025 SAFETY EXCELLENCE AWARDS | </a:t>
            </a:r>
            <a:r>
              <a:rPr lang="en-US" sz="1200" b="1" dirty="0">
                <a:solidFill>
                  <a:srgbClr val="FFFFFF"/>
                </a:solidFill>
              </a:rPr>
              <a:t>BEST PRACTICES SEMINAR</a:t>
            </a:r>
          </a:p>
        </p:txBody>
      </p:sp>
    </p:spTree>
    <p:extLst>
      <p:ext uri="{BB962C8B-B14F-4D97-AF65-F5344CB8AC3E}">
        <p14:creationId xmlns:p14="http://schemas.microsoft.com/office/powerpoint/2010/main" val="4166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11" name="Picture 10" descr="A drawing of a fire truck&#10;&#10;AI-generated content may be incorrect.">
            <a:extLst>
              <a:ext uri="{FF2B5EF4-FFF2-40B4-BE49-F238E27FC236}">
                <a16:creationId xmlns:a16="http://schemas.microsoft.com/office/drawing/2014/main" id="{7B060488-BF5B-6871-EFE6-847D58C4F24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398" y="-290"/>
            <a:ext cx="12209661" cy="6860405"/>
          </a:xfrm>
          <a:prstGeom prst="rect">
            <a:avLst/>
          </a:prstGeom>
        </p:spPr>
      </p:pic>
      <p:sp>
        <p:nvSpPr>
          <p:cNvPr id="2" name="Rectangle 1">
            <a:extLst>
              <a:ext uri="{FF2B5EF4-FFF2-40B4-BE49-F238E27FC236}">
                <a16:creationId xmlns:a16="http://schemas.microsoft.com/office/drawing/2014/main" id="{95A09BD5-4E56-46C6-A9B3-08FB0FFC8CA8}"/>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ue and white diamond shaped frame&#10;&#10;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5942162" y="1299653"/>
            <a:ext cx="6533072"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50800" dist="38100" dir="2700000" algn="tl" rotWithShape="0">
                    <a:prstClr val="black">
                      <a:alpha val="40000"/>
                    </a:prstClr>
                  </a:outerShdw>
                </a:effectLst>
              </a:rPr>
              <a:t>BEST PRACTICE</a:t>
            </a:r>
          </a:p>
          <a:p>
            <a:r>
              <a:rPr lang="en-US" dirty="0">
                <a:solidFill>
                  <a:schemeClr val="bg1"/>
                </a:solidFill>
                <a:effectLst>
                  <a:outerShdw blurRad="50800" dist="38100" dir="2700000" algn="tl" rotWithShape="0">
                    <a:prstClr val="black">
                      <a:alpha val="40000"/>
                    </a:prstClr>
                  </a:outerShdw>
                </a:effectLst>
              </a:rPr>
              <a:t>DOT Gate Checks</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Purpose</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Execution &amp; Implementation</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DOT Clean Inspection Incentive Program</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Examples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Summary &amp; Wrap Up</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Q&amp;A</a:t>
            </a:r>
            <a:endParaRPr lang="en-US" dirty="0">
              <a:solidFill>
                <a:schemeClr val="bg1"/>
              </a:solidFill>
              <a:effectLst>
                <a:outerShdw blurRad="50800" dist="38100" dir="2700000" algn="tl" rotWithShape="0">
                  <a:prstClr val="black">
                    <a:alpha val="40000"/>
                  </a:prstClr>
                </a:outerShdw>
              </a:effectLst>
            </a:endParaRPr>
          </a:p>
        </p:txBody>
      </p:sp>
      <p:pic>
        <p:nvPicPr>
          <p:cNvPr id="3" name="Picture 2" descr="A logo with a crane&#10;&#10;AI-generated content may be incorrect.">
            <a:extLst>
              <a:ext uri="{FF2B5EF4-FFF2-40B4-BE49-F238E27FC236}">
                <a16:creationId xmlns:a16="http://schemas.microsoft.com/office/drawing/2014/main" id="{BACCDF38-E8DE-1ECB-C119-5187116238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1793" y="2437027"/>
            <a:ext cx="2700310" cy="2183029"/>
          </a:xfrm>
          <a:prstGeom prst="rect">
            <a:avLst/>
          </a:prstGeom>
        </p:spPr>
      </p:pic>
      <p:sp>
        <p:nvSpPr>
          <p:cNvPr id="4" name="TextBox 4">
            <a:extLst>
              <a:ext uri="{FF2B5EF4-FFF2-40B4-BE49-F238E27FC236}">
                <a16:creationId xmlns:a16="http://schemas.microsoft.com/office/drawing/2014/main" id="{C7415EB5-ADF9-FC98-1256-CC768EDFCC1C}"/>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2025 SAFETY EXCELLENCE AWARDS | </a:t>
            </a:r>
            <a:r>
              <a:rPr lang="en-US" sz="1200" b="1" dirty="0">
                <a:solidFill>
                  <a:srgbClr val="FFFFFF"/>
                </a:solidFill>
              </a:rPr>
              <a:t>BEST PRACTICES SEMINAR</a:t>
            </a:r>
          </a:p>
        </p:txBody>
      </p:sp>
    </p:spTree>
    <p:extLst>
      <p:ext uri="{BB962C8B-B14F-4D97-AF65-F5344CB8AC3E}">
        <p14:creationId xmlns:p14="http://schemas.microsoft.com/office/powerpoint/2010/main" val="312081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yellow rectangular frame with a blue and white rectangle&#10;&#10;AI-generated content may be incorrect.">
            <a:extLst>
              <a:ext uri="{FF2B5EF4-FFF2-40B4-BE49-F238E27FC236}">
                <a16:creationId xmlns:a16="http://schemas.microsoft.com/office/drawing/2014/main" id="{11D03CD7-979D-30F5-2B29-DB3651B32634}"/>
              </a:ext>
            </a:extLst>
          </p:cNvPr>
          <p:cNvPicPr>
            <a:picLocks noChangeAspect="1"/>
          </p:cNvPicPr>
          <p:nvPr/>
        </p:nvPicPr>
        <p:blipFill>
          <a:blip r:embed="rId2" cstate="screen">
            <a:extLst>
              <a:ext uri="{28A0092B-C50C-407E-A947-70E740481C1C}">
                <a14:useLocalDpi xmlns:a14="http://schemas.microsoft.com/office/drawing/2010/main"/>
              </a:ext>
            </a:extLst>
          </a:blip>
          <a:srcRect t="59260"/>
          <a:stretch>
            <a:fillRect/>
          </a:stretch>
        </p:blipFill>
        <p:spPr>
          <a:xfrm>
            <a:off x="0" y="4070959"/>
            <a:ext cx="12191999" cy="2793906"/>
          </a:xfrm>
          <a:prstGeom prst="rect">
            <a:avLst/>
          </a:prstGeom>
        </p:spPr>
      </p:pic>
      <p:sp>
        <p:nvSpPr>
          <p:cNvPr id="2" name="Title 1">
            <a:extLst>
              <a:ext uri="{FF2B5EF4-FFF2-40B4-BE49-F238E27FC236}">
                <a16:creationId xmlns:a16="http://schemas.microsoft.com/office/drawing/2014/main" id="{B1DECAAA-8B2C-6EA5-72C4-00FCDC9F51AD}"/>
              </a:ext>
            </a:extLst>
          </p:cNvPr>
          <p:cNvSpPr>
            <a:spLocks noGrp="1"/>
          </p:cNvSpPr>
          <p:nvPr>
            <p:ph type="title"/>
          </p:nvPr>
        </p:nvSpPr>
        <p:spPr/>
        <p:txBody>
          <a:bodyPr/>
          <a:lstStyle/>
          <a:p>
            <a:pPr algn="ctr"/>
            <a:r>
              <a:rPr lang="en-US" dirty="0"/>
              <a:t>Purpose of DOT Gate Checks</a:t>
            </a:r>
          </a:p>
        </p:txBody>
      </p:sp>
      <p:sp>
        <p:nvSpPr>
          <p:cNvPr id="4" name="Content Placeholder 3">
            <a:extLst>
              <a:ext uri="{FF2B5EF4-FFF2-40B4-BE49-F238E27FC236}">
                <a16:creationId xmlns:a16="http://schemas.microsoft.com/office/drawing/2014/main" id="{031312F8-0559-44E1-EE65-D37C1DF4724E}"/>
              </a:ext>
            </a:extLst>
          </p:cNvPr>
          <p:cNvSpPr>
            <a:spLocks noGrp="1"/>
          </p:cNvSpPr>
          <p:nvPr>
            <p:ph sz="half" idx="2"/>
          </p:nvPr>
        </p:nvSpPr>
        <p:spPr>
          <a:xfrm>
            <a:off x="3842933" y="1690688"/>
            <a:ext cx="5008747" cy="3635860"/>
          </a:xfrm>
        </p:spPr>
        <p:txBody>
          <a:bodyPr>
            <a:normAutofit/>
          </a:bodyPr>
          <a:lstStyle/>
          <a:p>
            <a:r>
              <a:rPr lang="en-US" sz="2400" dirty="0"/>
              <a:t>DOT gate checks are designed to ensure every driver, truck, trailer and crane complies with FMCSA regulations, State regulations, and company policy, keeping our employees and public safe. </a:t>
            </a:r>
          </a:p>
          <a:p>
            <a:r>
              <a:rPr lang="en-US" sz="2400" dirty="0"/>
              <a:t>It is a critical step to prevent incidents before they happen and to reinforce our culture of safety and accountability.</a:t>
            </a:r>
          </a:p>
        </p:txBody>
      </p:sp>
      <p:sp>
        <p:nvSpPr>
          <p:cNvPr id="8"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61726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yellow rectangular frame with a blue and white rectangle&#10;&#10;AI-generated content may be incorrect.">
            <a:extLst>
              <a:ext uri="{FF2B5EF4-FFF2-40B4-BE49-F238E27FC236}">
                <a16:creationId xmlns:a16="http://schemas.microsoft.com/office/drawing/2014/main" id="{11D03CD7-979D-30F5-2B29-DB3651B32634}"/>
              </a:ext>
            </a:extLst>
          </p:cNvPr>
          <p:cNvPicPr>
            <a:picLocks noChangeAspect="1"/>
          </p:cNvPicPr>
          <p:nvPr/>
        </p:nvPicPr>
        <p:blipFill>
          <a:blip r:embed="rId2" cstate="screen">
            <a:extLst>
              <a:ext uri="{28A0092B-C50C-407E-A947-70E740481C1C}">
                <a14:useLocalDpi xmlns:a14="http://schemas.microsoft.com/office/drawing/2010/main"/>
              </a:ext>
            </a:extLst>
          </a:blip>
          <a:srcRect t="59260"/>
          <a:stretch>
            <a:fillRect/>
          </a:stretch>
        </p:blipFill>
        <p:spPr>
          <a:xfrm>
            <a:off x="0" y="4070959"/>
            <a:ext cx="12191999" cy="2793906"/>
          </a:xfrm>
          <a:prstGeom prst="rect">
            <a:avLst/>
          </a:prstGeom>
        </p:spPr>
      </p:pic>
      <p:sp>
        <p:nvSpPr>
          <p:cNvPr id="2" name="Title 1">
            <a:extLst>
              <a:ext uri="{FF2B5EF4-FFF2-40B4-BE49-F238E27FC236}">
                <a16:creationId xmlns:a16="http://schemas.microsoft.com/office/drawing/2014/main" id="{B1DECAAA-8B2C-6EA5-72C4-00FCDC9F51AD}"/>
              </a:ext>
            </a:extLst>
          </p:cNvPr>
          <p:cNvSpPr>
            <a:spLocks noGrp="1"/>
          </p:cNvSpPr>
          <p:nvPr>
            <p:ph type="title"/>
          </p:nvPr>
        </p:nvSpPr>
        <p:spPr/>
        <p:txBody>
          <a:bodyPr/>
          <a:lstStyle/>
          <a:p>
            <a:pPr algn="ctr"/>
            <a:r>
              <a:rPr lang="en-US" sz="4400" b="0" i="1" u="none" strike="noStrike" baseline="0" dirty="0">
                <a:latin typeface="Aptos-Italic"/>
              </a:rPr>
              <a:t>Gate Check Process &amp; Execution</a:t>
            </a:r>
            <a:endParaRPr lang="en-US" dirty="0"/>
          </a:p>
        </p:txBody>
      </p:sp>
      <p:sp>
        <p:nvSpPr>
          <p:cNvPr id="8"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
        <p:nvSpPr>
          <p:cNvPr id="10" name="Content Placeholder 9">
            <a:extLst>
              <a:ext uri="{FF2B5EF4-FFF2-40B4-BE49-F238E27FC236}">
                <a16:creationId xmlns:a16="http://schemas.microsoft.com/office/drawing/2014/main" id="{6F819802-8300-F0AB-1D42-23E4EE5F4AD1}"/>
              </a:ext>
            </a:extLst>
          </p:cNvPr>
          <p:cNvSpPr>
            <a:spLocks noGrp="1"/>
          </p:cNvSpPr>
          <p:nvPr>
            <p:ph sz="half" idx="2"/>
          </p:nvPr>
        </p:nvSpPr>
        <p:spPr>
          <a:xfrm>
            <a:off x="3517105" y="1603988"/>
            <a:ext cx="5157787" cy="3684588"/>
          </a:xfrm>
        </p:spPr>
        <p:txBody>
          <a:bodyPr/>
          <a:lstStyle/>
          <a:p>
            <a:pPr marL="514350" indent="-514350">
              <a:buAutoNum type="arabicPeriod"/>
            </a:pPr>
            <a:r>
              <a:rPr lang="en-US" b="1" u="sng" dirty="0"/>
              <a:t>Pre-Departure Inspections</a:t>
            </a:r>
          </a:p>
          <a:p>
            <a:r>
              <a:rPr lang="en-US" dirty="0"/>
              <a:t>Drivers must conduct a pre-trip inspection and verify load securement before arriving at the gate check station.</a:t>
            </a:r>
          </a:p>
          <a:p>
            <a:r>
              <a:rPr lang="en-US" dirty="0"/>
              <a:t>Any identified deficiencies must be corrected before transport begins.</a:t>
            </a:r>
          </a:p>
        </p:txBody>
      </p:sp>
    </p:spTree>
    <p:extLst>
      <p:ext uri="{BB962C8B-B14F-4D97-AF65-F5344CB8AC3E}">
        <p14:creationId xmlns:p14="http://schemas.microsoft.com/office/powerpoint/2010/main" val="132435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yellow rectangular frame with a blue and white rectangle&#10;&#10;AI-generated content may be incorrect.">
            <a:extLst>
              <a:ext uri="{FF2B5EF4-FFF2-40B4-BE49-F238E27FC236}">
                <a16:creationId xmlns:a16="http://schemas.microsoft.com/office/drawing/2014/main" id="{11D03CD7-979D-30F5-2B29-DB3651B32634}"/>
              </a:ext>
            </a:extLst>
          </p:cNvPr>
          <p:cNvPicPr>
            <a:picLocks noChangeAspect="1"/>
          </p:cNvPicPr>
          <p:nvPr/>
        </p:nvPicPr>
        <p:blipFill>
          <a:blip r:embed="rId2" cstate="screen">
            <a:extLst>
              <a:ext uri="{28A0092B-C50C-407E-A947-70E740481C1C}">
                <a14:useLocalDpi xmlns:a14="http://schemas.microsoft.com/office/drawing/2010/main"/>
              </a:ext>
            </a:extLst>
          </a:blip>
          <a:srcRect t="59260"/>
          <a:stretch>
            <a:fillRect/>
          </a:stretch>
        </p:blipFill>
        <p:spPr>
          <a:xfrm>
            <a:off x="0" y="4070959"/>
            <a:ext cx="12191999" cy="2793906"/>
          </a:xfrm>
          <a:prstGeom prst="rect">
            <a:avLst/>
          </a:prstGeom>
        </p:spPr>
      </p:pic>
      <p:sp>
        <p:nvSpPr>
          <p:cNvPr id="2" name="Title 1">
            <a:extLst>
              <a:ext uri="{FF2B5EF4-FFF2-40B4-BE49-F238E27FC236}">
                <a16:creationId xmlns:a16="http://schemas.microsoft.com/office/drawing/2014/main" id="{B1DECAAA-8B2C-6EA5-72C4-00FCDC9F51AD}"/>
              </a:ext>
            </a:extLst>
          </p:cNvPr>
          <p:cNvSpPr>
            <a:spLocks noGrp="1"/>
          </p:cNvSpPr>
          <p:nvPr>
            <p:ph type="title"/>
          </p:nvPr>
        </p:nvSpPr>
        <p:spPr/>
        <p:txBody>
          <a:bodyPr/>
          <a:lstStyle/>
          <a:p>
            <a:pPr algn="ctr"/>
            <a:r>
              <a:rPr kumimoji="0" lang="en-US" sz="4400" b="0" i="1" u="none" strike="noStrike" kern="1200" cap="none" spc="0" normalizeH="0" baseline="0" noProof="0" dirty="0">
                <a:ln>
                  <a:noFill/>
                </a:ln>
                <a:solidFill>
                  <a:prstClr val="black"/>
                </a:solidFill>
                <a:effectLst/>
                <a:uLnTx/>
                <a:uFillTx/>
                <a:latin typeface="Aptos-Italic"/>
                <a:ea typeface="+mj-ea"/>
                <a:cs typeface="+mj-cs"/>
              </a:rPr>
              <a:t>Gate Check Process &amp; Execution</a:t>
            </a:r>
            <a:endParaRPr lang="en-US" dirty="0"/>
          </a:p>
        </p:txBody>
      </p:sp>
      <p:sp>
        <p:nvSpPr>
          <p:cNvPr id="4" name="Content Placeholder 3">
            <a:extLst>
              <a:ext uri="{FF2B5EF4-FFF2-40B4-BE49-F238E27FC236}">
                <a16:creationId xmlns:a16="http://schemas.microsoft.com/office/drawing/2014/main" id="{031312F8-0559-44E1-EE65-D37C1DF4724E}"/>
              </a:ext>
            </a:extLst>
          </p:cNvPr>
          <p:cNvSpPr>
            <a:spLocks noGrp="1"/>
          </p:cNvSpPr>
          <p:nvPr>
            <p:ph sz="half" idx="2"/>
          </p:nvPr>
        </p:nvSpPr>
        <p:spPr>
          <a:xfrm>
            <a:off x="3604253" y="1586706"/>
            <a:ext cx="5157787" cy="3684588"/>
          </a:xfrm>
        </p:spPr>
        <p:txBody>
          <a:bodyPr>
            <a:normAutofit fontScale="85000" lnSpcReduction="20000"/>
          </a:bodyPr>
          <a:lstStyle/>
          <a:p>
            <a:pPr marL="0" indent="0">
              <a:buNone/>
            </a:pPr>
            <a:r>
              <a:rPr lang="en-US" dirty="0"/>
              <a:t>2. </a:t>
            </a:r>
            <a:r>
              <a:rPr lang="en-US" b="1" u="sng" dirty="0"/>
              <a:t>Checkpoint Review</a:t>
            </a:r>
          </a:p>
          <a:p>
            <a:r>
              <a:rPr lang="en-US" dirty="0"/>
              <a:t>Each driver, truck, trailer and crane will be stopped at the gate for a visual and hands-on inspection.</a:t>
            </a:r>
          </a:p>
          <a:p>
            <a:r>
              <a:rPr lang="en-US" dirty="0"/>
              <a:t>Safety personnel will inspect the driver and vehicles for overall compliance.</a:t>
            </a:r>
          </a:p>
          <a:p>
            <a:r>
              <a:rPr lang="en-US" dirty="0"/>
              <a:t>If any issue is identified, it must be corrected immediately before the driver or vehicle is cleared for departure.</a:t>
            </a:r>
          </a:p>
        </p:txBody>
      </p:sp>
      <p:sp>
        <p:nvSpPr>
          <p:cNvPr id="8"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33658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yellow rectangular frame with a blue and white rectangle&#10;&#10;AI-generated content may be incorrect.">
            <a:extLst>
              <a:ext uri="{FF2B5EF4-FFF2-40B4-BE49-F238E27FC236}">
                <a16:creationId xmlns:a16="http://schemas.microsoft.com/office/drawing/2014/main" id="{11D03CD7-979D-30F5-2B29-DB3651B32634}"/>
              </a:ext>
            </a:extLst>
          </p:cNvPr>
          <p:cNvPicPr>
            <a:picLocks noChangeAspect="1"/>
          </p:cNvPicPr>
          <p:nvPr/>
        </p:nvPicPr>
        <p:blipFill>
          <a:blip r:embed="rId2" cstate="screen">
            <a:extLst>
              <a:ext uri="{28A0092B-C50C-407E-A947-70E740481C1C}">
                <a14:useLocalDpi xmlns:a14="http://schemas.microsoft.com/office/drawing/2010/main"/>
              </a:ext>
            </a:extLst>
          </a:blip>
          <a:srcRect t="59260"/>
          <a:stretch>
            <a:fillRect/>
          </a:stretch>
        </p:blipFill>
        <p:spPr>
          <a:xfrm>
            <a:off x="0" y="4070959"/>
            <a:ext cx="12191999" cy="2793906"/>
          </a:xfrm>
          <a:prstGeom prst="rect">
            <a:avLst/>
          </a:prstGeom>
        </p:spPr>
      </p:pic>
      <p:sp>
        <p:nvSpPr>
          <p:cNvPr id="2" name="Title 1">
            <a:extLst>
              <a:ext uri="{FF2B5EF4-FFF2-40B4-BE49-F238E27FC236}">
                <a16:creationId xmlns:a16="http://schemas.microsoft.com/office/drawing/2014/main" id="{B1DECAAA-8B2C-6EA5-72C4-00FCDC9F51AD}"/>
              </a:ext>
            </a:extLst>
          </p:cNvPr>
          <p:cNvSpPr>
            <a:spLocks noGrp="1"/>
          </p:cNvSpPr>
          <p:nvPr>
            <p:ph type="title"/>
          </p:nvPr>
        </p:nvSpPr>
        <p:spPr/>
        <p:txBody>
          <a:bodyPr/>
          <a:lstStyle/>
          <a:p>
            <a:pPr algn="ctr"/>
            <a:r>
              <a:rPr kumimoji="0" lang="en-US" sz="4400" b="0" i="1" u="none" strike="noStrike" kern="1200" cap="none" spc="0" normalizeH="0" baseline="0" noProof="0" dirty="0">
                <a:ln>
                  <a:noFill/>
                </a:ln>
                <a:solidFill>
                  <a:prstClr val="black"/>
                </a:solidFill>
                <a:effectLst/>
                <a:uLnTx/>
                <a:uFillTx/>
                <a:latin typeface="Aptos-Italic"/>
                <a:ea typeface="+mj-ea"/>
                <a:cs typeface="+mj-cs"/>
              </a:rPr>
              <a:t>Gate Check Process &amp; Execution</a:t>
            </a:r>
            <a:endParaRPr lang="en-US" dirty="0"/>
          </a:p>
        </p:txBody>
      </p:sp>
      <p:sp>
        <p:nvSpPr>
          <p:cNvPr id="4" name="Content Placeholder 3">
            <a:extLst>
              <a:ext uri="{FF2B5EF4-FFF2-40B4-BE49-F238E27FC236}">
                <a16:creationId xmlns:a16="http://schemas.microsoft.com/office/drawing/2014/main" id="{031312F8-0559-44E1-EE65-D37C1DF4724E}"/>
              </a:ext>
            </a:extLst>
          </p:cNvPr>
          <p:cNvSpPr>
            <a:spLocks noGrp="1"/>
          </p:cNvSpPr>
          <p:nvPr>
            <p:ph sz="half" idx="2"/>
          </p:nvPr>
        </p:nvSpPr>
        <p:spPr>
          <a:xfrm>
            <a:off x="3391603" y="1752955"/>
            <a:ext cx="5157787" cy="3684588"/>
          </a:xfrm>
        </p:spPr>
        <p:txBody>
          <a:bodyPr>
            <a:normAutofit fontScale="92500" lnSpcReduction="10000"/>
          </a:bodyPr>
          <a:lstStyle/>
          <a:p>
            <a:pPr marL="0" indent="0">
              <a:buNone/>
            </a:pPr>
            <a:r>
              <a:rPr lang="en-US" dirty="0"/>
              <a:t>3. </a:t>
            </a:r>
            <a:r>
              <a:rPr lang="en-US" b="1" u="sng" dirty="0"/>
              <a:t>Driver Acknowledge &amp;   Accountability</a:t>
            </a:r>
          </a:p>
          <a:p>
            <a:r>
              <a:rPr lang="en-US" dirty="0"/>
              <a:t>Drivers are responsible for the vehicles they are operating and during the pre-trip inspection must sign off confirming compliance in Samara.</a:t>
            </a:r>
          </a:p>
          <a:p>
            <a:r>
              <a:rPr lang="en-US" dirty="0"/>
              <a:t>Any recurring violations will be addressed through additional training or corrective action.</a:t>
            </a:r>
          </a:p>
          <a:p>
            <a:pPr marL="0" indent="0">
              <a:buNone/>
            </a:pPr>
            <a:endParaRPr lang="en-US" dirty="0"/>
          </a:p>
        </p:txBody>
      </p:sp>
      <p:sp>
        <p:nvSpPr>
          <p:cNvPr id="8"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342682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yellow rectangular frame with a blue and white rectangle&#10;&#10;AI-generated content may be incorrect.">
            <a:extLst>
              <a:ext uri="{FF2B5EF4-FFF2-40B4-BE49-F238E27FC236}">
                <a16:creationId xmlns:a16="http://schemas.microsoft.com/office/drawing/2014/main" id="{11D03CD7-979D-30F5-2B29-DB3651B32634}"/>
              </a:ext>
            </a:extLst>
          </p:cNvPr>
          <p:cNvPicPr>
            <a:picLocks noChangeAspect="1"/>
          </p:cNvPicPr>
          <p:nvPr/>
        </p:nvPicPr>
        <p:blipFill>
          <a:blip r:embed="rId2" cstate="screen">
            <a:extLst>
              <a:ext uri="{28A0092B-C50C-407E-A947-70E740481C1C}">
                <a14:useLocalDpi xmlns:a14="http://schemas.microsoft.com/office/drawing/2010/main"/>
              </a:ext>
            </a:extLst>
          </a:blip>
          <a:srcRect t="59260"/>
          <a:stretch>
            <a:fillRect/>
          </a:stretch>
        </p:blipFill>
        <p:spPr>
          <a:xfrm>
            <a:off x="0" y="4070959"/>
            <a:ext cx="12191999" cy="2793906"/>
          </a:xfrm>
          <a:prstGeom prst="rect">
            <a:avLst/>
          </a:prstGeom>
        </p:spPr>
      </p:pic>
      <p:sp>
        <p:nvSpPr>
          <p:cNvPr id="2" name="Title 1">
            <a:extLst>
              <a:ext uri="{FF2B5EF4-FFF2-40B4-BE49-F238E27FC236}">
                <a16:creationId xmlns:a16="http://schemas.microsoft.com/office/drawing/2014/main" id="{B1DECAAA-8B2C-6EA5-72C4-00FCDC9F51AD}"/>
              </a:ext>
            </a:extLst>
          </p:cNvPr>
          <p:cNvSpPr>
            <a:spLocks noGrp="1"/>
          </p:cNvSpPr>
          <p:nvPr>
            <p:ph type="title"/>
          </p:nvPr>
        </p:nvSpPr>
        <p:spPr/>
        <p:txBody>
          <a:bodyPr/>
          <a:lstStyle/>
          <a:p>
            <a:pPr algn="ctr"/>
            <a:r>
              <a:rPr kumimoji="0" lang="en-US" sz="4400" b="0" i="1" u="none" strike="noStrike" kern="1200" cap="none" spc="0" normalizeH="0" baseline="0" noProof="0" dirty="0">
                <a:ln>
                  <a:noFill/>
                </a:ln>
                <a:solidFill>
                  <a:prstClr val="black"/>
                </a:solidFill>
                <a:effectLst/>
                <a:uLnTx/>
                <a:uFillTx/>
                <a:latin typeface="Aptos-Italic"/>
                <a:ea typeface="+mj-ea"/>
                <a:cs typeface="+mj-cs"/>
              </a:rPr>
              <a:t>Gate Check Process &amp; Execution</a:t>
            </a:r>
            <a:endParaRPr lang="en-US" dirty="0"/>
          </a:p>
        </p:txBody>
      </p:sp>
      <p:sp>
        <p:nvSpPr>
          <p:cNvPr id="4" name="Content Placeholder 3">
            <a:extLst>
              <a:ext uri="{FF2B5EF4-FFF2-40B4-BE49-F238E27FC236}">
                <a16:creationId xmlns:a16="http://schemas.microsoft.com/office/drawing/2014/main" id="{031312F8-0559-44E1-EE65-D37C1DF4724E}"/>
              </a:ext>
            </a:extLst>
          </p:cNvPr>
          <p:cNvSpPr>
            <a:spLocks noGrp="1"/>
          </p:cNvSpPr>
          <p:nvPr>
            <p:ph sz="half" idx="2"/>
          </p:nvPr>
        </p:nvSpPr>
        <p:spPr>
          <a:xfrm>
            <a:off x="3517105" y="1690688"/>
            <a:ext cx="5157787" cy="3684588"/>
          </a:xfrm>
        </p:spPr>
        <p:txBody>
          <a:bodyPr/>
          <a:lstStyle/>
          <a:p>
            <a:pPr marL="0" indent="0">
              <a:buNone/>
            </a:pPr>
            <a:r>
              <a:rPr lang="en-US" dirty="0"/>
              <a:t>4. </a:t>
            </a:r>
            <a:r>
              <a:rPr lang="en-US" b="1" u="sng" dirty="0"/>
              <a:t>Incident Reporting </a:t>
            </a:r>
          </a:p>
          <a:p>
            <a:r>
              <a:rPr lang="en-US" dirty="0"/>
              <a:t>Any violations or DOT concerns will be logged for tracking and trend analysis into TNT reporting system.</a:t>
            </a:r>
          </a:p>
        </p:txBody>
      </p:sp>
      <p:sp>
        <p:nvSpPr>
          <p:cNvPr id="8"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229857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yellow rectangular frame with a blue and white rectangle&#10;&#10;AI-generated content may be incorrect.">
            <a:extLst>
              <a:ext uri="{FF2B5EF4-FFF2-40B4-BE49-F238E27FC236}">
                <a16:creationId xmlns:a16="http://schemas.microsoft.com/office/drawing/2014/main" id="{11D03CD7-979D-30F5-2B29-DB3651B32634}"/>
              </a:ext>
            </a:extLst>
          </p:cNvPr>
          <p:cNvPicPr>
            <a:picLocks noChangeAspect="1"/>
          </p:cNvPicPr>
          <p:nvPr/>
        </p:nvPicPr>
        <p:blipFill>
          <a:blip r:embed="rId2" cstate="screen">
            <a:extLst>
              <a:ext uri="{28A0092B-C50C-407E-A947-70E740481C1C}">
                <a14:useLocalDpi xmlns:a14="http://schemas.microsoft.com/office/drawing/2010/main"/>
              </a:ext>
            </a:extLst>
          </a:blip>
          <a:srcRect t="59260"/>
          <a:stretch>
            <a:fillRect/>
          </a:stretch>
        </p:blipFill>
        <p:spPr>
          <a:xfrm>
            <a:off x="0" y="4070959"/>
            <a:ext cx="12191999" cy="2793906"/>
          </a:xfrm>
          <a:prstGeom prst="rect">
            <a:avLst/>
          </a:prstGeom>
        </p:spPr>
      </p:pic>
      <p:sp>
        <p:nvSpPr>
          <p:cNvPr id="2" name="Title 1">
            <a:extLst>
              <a:ext uri="{FF2B5EF4-FFF2-40B4-BE49-F238E27FC236}">
                <a16:creationId xmlns:a16="http://schemas.microsoft.com/office/drawing/2014/main" id="{B1DECAAA-8B2C-6EA5-72C4-00FCDC9F51AD}"/>
              </a:ext>
            </a:extLst>
          </p:cNvPr>
          <p:cNvSpPr>
            <a:spLocks noGrp="1"/>
          </p:cNvSpPr>
          <p:nvPr>
            <p:ph type="title"/>
          </p:nvPr>
        </p:nvSpPr>
        <p:spPr/>
        <p:txBody>
          <a:bodyPr/>
          <a:lstStyle/>
          <a:p>
            <a:r>
              <a:rPr lang="en-US" dirty="0"/>
              <a:t>What We’re Looking for During Gate Checks</a:t>
            </a:r>
          </a:p>
        </p:txBody>
      </p:sp>
      <p:sp>
        <p:nvSpPr>
          <p:cNvPr id="4" name="Content Placeholder 3">
            <a:extLst>
              <a:ext uri="{FF2B5EF4-FFF2-40B4-BE49-F238E27FC236}">
                <a16:creationId xmlns:a16="http://schemas.microsoft.com/office/drawing/2014/main" id="{031312F8-0559-44E1-EE65-D37C1DF4724E}"/>
              </a:ext>
            </a:extLst>
          </p:cNvPr>
          <p:cNvSpPr>
            <a:spLocks noGrp="1"/>
          </p:cNvSpPr>
          <p:nvPr>
            <p:ph sz="half" idx="2"/>
          </p:nvPr>
        </p:nvSpPr>
        <p:spPr>
          <a:xfrm>
            <a:off x="938212" y="1638744"/>
            <a:ext cx="5157787" cy="3684588"/>
          </a:xfrm>
        </p:spPr>
        <p:txBody>
          <a:bodyPr/>
          <a:lstStyle/>
          <a:p>
            <a:r>
              <a:rPr lang="en-US" sz="2000" dirty="0"/>
              <a:t>Driver connected to Samsara (Properly logged  in and pre-trip/post trip completed)</a:t>
            </a:r>
          </a:p>
          <a:p>
            <a:r>
              <a:rPr lang="en-US" sz="2000" dirty="0"/>
              <a:t>Current paperwork of truck (Reg, Insurance, DOT annual inspection, Backup log, permits etc.)</a:t>
            </a:r>
          </a:p>
          <a:p>
            <a:r>
              <a:rPr lang="en-US" sz="2000" dirty="0"/>
              <a:t>Conditions inside of vehicle (Clear of debris, fire-extinguisher, triangles, etc.)</a:t>
            </a:r>
          </a:p>
          <a:p>
            <a:pPr marL="0" indent="0">
              <a:buNone/>
            </a:pPr>
            <a:endParaRPr lang="en-US" sz="1800" dirty="0"/>
          </a:p>
          <a:p>
            <a:pPr marL="0" indent="0">
              <a:buNone/>
            </a:pPr>
            <a:endParaRPr lang="en-US" dirty="0"/>
          </a:p>
          <a:p>
            <a:endParaRPr lang="en-US" dirty="0"/>
          </a:p>
        </p:txBody>
      </p:sp>
      <p:sp>
        <p:nvSpPr>
          <p:cNvPr id="8"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
        <p:nvSpPr>
          <p:cNvPr id="12" name="Content Placeholder 11">
            <a:extLst>
              <a:ext uri="{FF2B5EF4-FFF2-40B4-BE49-F238E27FC236}">
                <a16:creationId xmlns:a16="http://schemas.microsoft.com/office/drawing/2014/main" id="{F861AD44-6104-6BF9-0294-DBFE2A3C4600}"/>
              </a:ext>
            </a:extLst>
          </p:cNvPr>
          <p:cNvSpPr>
            <a:spLocks noGrp="1"/>
          </p:cNvSpPr>
          <p:nvPr>
            <p:ph sz="quarter" idx="4"/>
          </p:nvPr>
        </p:nvSpPr>
        <p:spPr>
          <a:xfrm>
            <a:off x="6134099" y="1638744"/>
            <a:ext cx="5183188" cy="368458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0B0004020202020204"/>
                <a:ea typeface="+mn-ea"/>
                <a:cs typeface="+mn-cs"/>
              </a:rPr>
              <a:t>Outside visual inspection of vehicle (Lights, wipers, tires, vehicle components, audible air leaks, etc.)</a:t>
            </a:r>
            <a:endParaRPr kumimoji="0" lang="en-US" sz="2000" b="0" i="0" u="none" strike="noStrike" kern="1200" cap="none" spc="0" normalizeH="0" baseline="0" dirty="0">
              <a:ln>
                <a:noFill/>
              </a:ln>
              <a:solidFill>
                <a:prstClr val="black"/>
              </a:solidFill>
              <a:effectLst/>
              <a:uLnTx/>
              <a:uFillTx/>
              <a:latin typeface="Aptos" panose="020B0004020202020204"/>
              <a:ea typeface="+mn-ea"/>
              <a:cs typeface="+mn-cs"/>
            </a:endParaRPr>
          </a:p>
          <a:p>
            <a:r>
              <a:rPr lang="en-US" sz="2000" dirty="0"/>
              <a:t>Current paperwork of trailer (Reg, insurance and DOT annual inspection).</a:t>
            </a:r>
          </a:p>
          <a:p>
            <a:r>
              <a:rPr lang="en-US" sz="2000" dirty="0"/>
              <a:t>Visual inspection of trailer (Lights, tires, trailer components, audible air leaks, load securement)</a:t>
            </a:r>
          </a:p>
          <a:p>
            <a:r>
              <a:rPr lang="en-US" sz="2000" dirty="0">
                <a:solidFill>
                  <a:srgbClr val="FF0000"/>
                </a:solidFill>
              </a:rPr>
              <a:t>Any identified deficiencies must by corrected before transport begins</a:t>
            </a:r>
            <a:r>
              <a:rPr lang="en-US" sz="2000" dirty="0"/>
              <a:t>.</a:t>
            </a:r>
          </a:p>
        </p:txBody>
      </p:sp>
    </p:spTree>
    <p:extLst>
      <p:ext uri="{BB962C8B-B14F-4D97-AF65-F5344CB8AC3E}">
        <p14:creationId xmlns:p14="http://schemas.microsoft.com/office/powerpoint/2010/main" val="801933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a0fc8741d90eb80b3043c4fa7990ffa3">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bf7a2a769ad276dea9b08baff5789474"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FD6A08-1D2C-4994-8E2A-2A4E48302380}">
  <ds:schemaRefs>
    <ds:schemaRef ds:uri="http://purl.org/dc/terms/"/>
    <ds:schemaRef ds:uri="http://schemas.openxmlformats.org/package/2006/metadata/core-properties"/>
    <ds:schemaRef ds:uri="849898e2-05c4-4aa4-85b1-3db562e3154c"/>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6a848875-b63b-42bf-abbe-7239fc341a2b"/>
    <ds:schemaRef ds:uri="e6cf9755-c392-47a8-90e5-2cab7b2088c8"/>
    <ds:schemaRef ds:uri="9594d856-599f-4a3b-a97d-b49ae33144ee"/>
  </ds:schemaRefs>
</ds:datastoreItem>
</file>

<file path=customXml/itemProps2.xml><?xml version="1.0" encoding="utf-8"?>
<ds:datastoreItem xmlns:ds="http://schemas.openxmlformats.org/officeDocument/2006/customXml" ds:itemID="{72EFF962-EC09-4934-8469-EDD276969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B3342-FD8B-435E-B5C5-61BE90F0B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406</TotalTime>
  <Words>769</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Aptos-Italic</vt:lpstr>
      <vt:lpstr>Arial</vt:lpstr>
      <vt:lpstr>Arial Black</vt:lpstr>
      <vt:lpstr>office theme</vt:lpstr>
      <vt:lpstr>PowerPoint Presentation</vt:lpstr>
      <vt:lpstr>PowerPoint Presentation</vt:lpstr>
      <vt:lpstr>PowerPoint Presentation</vt:lpstr>
      <vt:lpstr>Purpose of DOT Gate Checks</vt:lpstr>
      <vt:lpstr>Gate Check Process &amp; Execution</vt:lpstr>
      <vt:lpstr>Gate Check Process &amp; Execution</vt:lpstr>
      <vt:lpstr>Gate Check Process &amp; Execution</vt:lpstr>
      <vt:lpstr>Gate Check Process &amp; Execution</vt:lpstr>
      <vt:lpstr>What We’re Looking for During Gate Checks</vt:lpstr>
      <vt:lpstr>DOT Clean Inspection Incentive Program</vt:lpstr>
      <vt:lpstr>Dot Gate Checks for 2025</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Phillips</dc:creator>
  <cp:lastModifiedBy>Todd Phillips</cp:lastModifiedBy>
  <cp:revision>137</cp:revision>
  <dcterms:created xsi:type="dcterms:W3CDTF">2025-05-22T20:31:15Z</dcterms:created>
  <dcterms:modified xsi:type="dcterms:W3CDTF">2025-06-09T20:53:56Z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