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sldIdLst>
    <p:sldId id="257" r:id="rId6"/>
    <p:sldId id="258" r:id="rId7"/>
    <p:sldId id="260" r:id="rId8"/>
    <p:sldId id="269" r:id="rId9"/>
    <p:sldId id="270" r:id="rId10"/>
    <p:sldId id="262" r:id="rId11"/>
    <p:sldId id="275" r:id="rId12"/>
    <p:sldId id="272" r:id="rId13"/>
    <p:sldId id="263" r:id="rId14"/>
    <p:sldId id="271" r:id="rId15"/>
    <p:sldId id="264" r:id="rId16"/>
    <p:sldId id="265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688C"/>
    <a:srgbClr val="329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1C7767-5D72-4E1E-89BE-D66A3CB9CE2F}" v="1" dt="2025-06-10T15:11:02.517"/>
    <p1510:client id="{46715534-BD9C-246F-321D-57CDBF85E85D}" v="1" dt="2025-06-10T17:41:53.5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Wolkenhauer" userId="S::melissa@ibrt.us::ce89d710-e060-4753-8fc6-fd7db8cd1ba5" providerId="AD" clId="Web-{46715534-BD9C-246F-321D-57CDBF85E85D}"/>
    <pc:docChg chg="modSld">
      <pc:chgData name="Melissa Wolkenhauer" userId="S::melissa@ibrt.us::ce89d710-e060-4753-8fc6-fd7db8cd1ba5" providerId="AD" clId="Web-{46715534-BD9C-246F-321D-57CDBF85E85D}" dt="2025-06-10T17:41:53.568" v="0"/>
      <pc:docMkLst>
        <pc:docMk/>
      </pc:docMkLst>
      <pc:sldChg chg="delSp">
        <pc:chgData name="Melissa Wolkenhauer" userId="S::melissa@ibrt.us::ce89d710-e060-4753-8fc6-fd7db8cd1ba5" providerId="AD" clId="Web-{46715534-BD9C-246F-321D-57CDBF85E85D}" dt="2025-06-10T17:41:53.568" v="0"/>
        <pc:sldMkLst>
          <pc:docMk/>
          <pc:sldMk cId="2405334809" sldId="277"/>
        </pc:sldMkLst>
        <pc:spChg chg="del">
          <ac:chgData name="Melissa Wolkenhauer" userId="S::melissa@ibrt.us::ce89d710-e060-4753-8fc6-fd7db8cd1ba5" providerId="AD" clId="Web-{46715534-BD9C-246F-321D-57CDBF85E85D}" dt="2025-06-10T17:41:53.568" v="0"/>
          <ac:spMkLst>
            <pc:docMk/>
            <pc:sldMk cId="2405334809" sldId="277"/>
            <ac:spMk id="2" creationId="{002419F2-CF87-7D28-2659-73EB5C7D71A5}"/>
          </ac:spMkLst>
        </pc:spChg>
      </pc:sldChg>
    </pc:docChg>
  </pc:docChgLst>
  <pc:docChgLst>
    <pc:chgData name="Anna Garrett" userId="0d769559-fc25-4dca-8e29-2ac902394522" providerId="ADAL" clId="{2C1C7767-5D72-4E1E-89BE-D66A3CB9CE2F}"/>
    <pc:docChg chg="custSel delSld modSld">
      <pc:chgData name="Anna Garrett" userId="0d769559-fc25-4dca-8e29-2ac902394522" providerId="ADAL" clId="{2C1C7767-5D72-4E1E-89BE-D66A3CB9CE2F}" dt="2025-06-10T15:17:08.871" v="30" actId="732"/>
      <pc:docMkLst>
        <pc:docMk/>
      </pc:docMkLst>
      <pc:sldChg chg="del">
        <pc:chgData name="Anna Garrett" userId="0d769559-fc25-4dca-8e29-2ac902394522" providerId="ADAL" clId="{2C1C7767-5D72-4E1E-89BE-D66A3CB9CE2F}" dt="2025-06-10T15:13:55.569" v="29" actId="2696"/>
        <pc:sldMkLst>
          <pc:docMk/>
          <pc:sldMk cId="3120814844" sldId="259"/>
        </pc:sldMkLst>
      </pc:sldChg>
      <pc:sldChg chg="del">
        <pc:chgData name="Anna Garrett" userId="0d769559-fc25-4dca-8e29-2ac902394522" providerId="ADAL" clId="{2C1C7767-5D72-4E1E-89BE-D66A3CB9CE2F}" dt="2025-06-10T15:12:34.427" v="28" actId="2696"/>
        <pc:sldMkLst>
          <pc:docMk/>
          <pc:sldMk cId="1045570724" sldId="261"/>
        </pc:sldMkLst>
      </pc:sldChg>
      <pc:sldChg chg="modSp mod">
        <pc:chgData name="Anna Garrett" userId="0d769559-fc25-4dca-8e29-2ac902394522" providerId="ADAL" clId="{2C1C7767-5D72-4E1E-89BE-D66A3CB9CE2F}" dt="2025-06-10T15:11:51.770" v="27" actId="313"/>
        <pc:sldMkLst>
          <pc:docMk/>
          <pc:sldMk cId="3756787739" sldId="263"/>
        </pc:sldMkLst>
        <pc:spChg chg="mod">
          <ac:chgData name="Anna Garrett" userId="0d769559-fc25-4dca-8e29-2ac902394522" providerId="ADAL" clId="{2C1C7767-5D72-4E1E-89BE-D66A3CB9CE2F}" dt="2025-06-10T15:11:51.770" v="27" actId="313"/>
          <ac:spMkLst>
            <pc:docMk/>
            <pc:sldMk cId="3756787739" sldId="263"/>
            <ac:spMk id="4" creationId="{FAB584F4-3572-DB5E-D1A9-F2583E013B36}"/>
          </ac:spMkLst>
        </pc:spChg>
      </pc:sldChg>
      <pc:sldChg chg="del">
        <pc:chgData name="Anna Garrett" userId="0d769559-fc25-4dca-8e29-2ac902394522" providerId="ADAL" clId="{2C1C7767-5D72-4E1E-89BE-D66A3CB9CE2F}" dt="2025-06-10T15:10:37.590" v="0" actId="2696"/>
        <pc:sldMkLst>
          <pc:docMk/>
          <pc:sldMk cId="3640718503" sldId="266"/>
        </pc:sldMkLst>
      </pc:sldChg>
      <pc:sldChg chg="del">
        <pc:chgData name="Anna Garrett" userId="0d769559-fc25-4dca-8e29-2ac902394522" providerId="ADAL" clId="{2C1C7767-5D72-4E1E-89BE-D66A3CB9CE2F}" dt="2025-06-10T15:11:38.058" v="25" actId="2696"/>
        <pc:sldMkLst>
          <pc:docMk/>
          <pc:sldMk cId="3605698448" sldId="268"/>
        </pc:sldMkLst>
      </pc:sldChg>
      <pc:sldChg chg="addSp modSp mod">
        <pc:chgData name="Anna Garrett" userId="0d769559-fc25-4dca-8e29-2ac902394522" providerId="ADAL" clId="{2C1C7767-5D72-4E1E-89BE-D66A3CB9CE2F}" dt="2025-06-10T15:17:08.871" v="30" actId="732"/>
        <pc:sldMkLst>
          <pc:docMk/>
          <pc:sldMk cId="2405334809" sldId="277"/>
        </pc:sldMkLst>
        <pc:spChg chg="add mod">
          <ac:chgData name="Anna Garrett" userId="0d769559-fc25-4dca-8e29-2ac902394522" providerId="ADAL" clId="{2C1C7767-5D72-4E1E-89BE-D66A3CB9CE2F}" dt="2025-06-10T15:11:33.761" v="24" actId="1076"/>
          <ac:spMkLst>
            <pc:docMk/>
            <pc:sldMk cId="2405334809" sldId="277"/>
            <ac:spMk id="2" creationId="{002419F2-CF87-7D28-2659-73EB5C7D71A5}"/>
          </ac:spMkLst>
        </pc:spChg>
        <pc:spChg chg="mod">
          <ac:chgData name="Anna Garrett" userId="0d769559-fc25-4dca-8e29-2ac902394522" providerId="ADAL" clId="{2C1C7767-5D72-4E1E-89BE-D66A3CB9CE2F}" dt="2025-06-10T15:11:19.984" v="21" actId="1076"/>
          <ac:spMkLst>
            <pc:docMk/>
            <pc:sldMk cId="2405334809" sldId="277"/>
            <ac:spMk id="9" creationId="{C7F443C6-F78E-312B-8C01-36637240FCD2}"/>
          </ac:spMkLst>
        </pc:spChg>
        <pc:spChg chg="mod">
          <ac:chgData name="Anna Garrett" userId="0d769559-fc25-4dca-8e29-2ac902394522" providerId="ADAL" clId="{2C1C7767-5D72-4E1E-89BE-D66A3CB9CE2F}" dt="2025-06-10T15:11:26.024" v="22" actId="1076"/>
          <ac:spMkLst>
            <pc:docMk/>
            <pc:sldMk cId="2405334809" sldId="277"/>
            <ac:spMk id="10" creationId="{A66FA07F-E169-83C5-F6C1-6ABFE5E96BA0}"/>
          </ac:spMkLst>
        </pc:spChg>
        <pc:spChg chg="mod">
          <ac:chgData name="Anna Garrett" userId="0d769559-fc25-4dca-8e29-2ac902394522" providerId="ADAL" clId="{2C1C7767-5D72-4E1E-89BE-D66A3CB9CE2F}" dt="2025-06-10T15:11:31.011" v="23" actId="1076"/>
          <ac:spMkLst>
            <pc:docMk/>
            <pc:sldMk cId="2405334809" sldId="277"/>
            <ac:spMk id="12" creationId="{DF475141-5D8C-23D0-63FB-9B05799979A3}"/>
          </ac:spMkLst>
        </pc:spChg>
        <pc:picChg chg="mod modCrop">
          <ac:chgData name="Anna Garrett" userId="0d769559-fc25-4dca-8e29-2ac902394522" providerId="ADAL" clId="{2C1C7767-5D72-4E1E-89BE-D66A3CB9CE2F}" dt="2025-06-10T15:17:08.871" v="30" actId="732"/>
          <ac:picMkLst>
            <pc:docMk/>
            <pc:sldMk cId="2405334809" sldId="277"/>
            <ac:picMk id="15" creationId="{E3F53DD7-CB1F-2EC8-B6D2-E5839642670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54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30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19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7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0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74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73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7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74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76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6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3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CDEA96-AA01-5A27-C1E7-6CFEF111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20" t="1491" r="11894" b="-1393"/>
          <a:stretch>
            <a:fillRect/>
          </a:stretch>
        </p:blipFill>
        <p:spPr>
          <a:xfrm>
            <a:off x="-115261" y="-2435"/>
            <a:ext cx="12307261" cy="69801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78CFF-9B14-51AF-B553-7D92F83765FC}"/>
              </a:ext>
            </a:extLst>
          </p:cNvPr>
          <p:cNvSpPr/>
          <p:nvPr/>
        </p:nvSpPr>
        <p:spPr>
          <a:xfrm>
            <a:off x="3842101" y="-290"/>
            <a:ext cx="8349897" cy="6858290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C8767DD5-07A5-CD66-0D75-6A4251DA01EC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rgbClr val="FFFFFF"/>
                </a:solidFill>
              </a:rPr>
              <a:t>2025 SAFETY EXCELLENCE AWARDS | </a:t>
            </a:r>
            <a:r>
              <a:rPr lang="en-US" sz="1200" b="1">
                <a:solidFill>
                  <a:srgbClr val="FFFFFF"/>
                </a:solidFill>
              </a:rPr>
              <a:t>BEST PRACTICES SEMINAR</a:t>
            </a:r>
          </a:p>
        </p:txBody>
      </p:sp>
      <p:pic>
        <p:nvPicPr>
          <p:cNvPr id="9" name="Picture 8" descr="A black background with gold text&#10;&#10;AI-generated content may be incorrect.">
            <a:extLst>
              <a:ext uri="{FF2B5EF4-FFF2-40B4-BE49-F238E27FC236}">
                <a16:creationId xmlns:a16="http://schemas.microsoft.com/office/drawing/2014/main" id="{27E62B1D-416E-AE4A-85C8-B7D0A007C9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712" y="838997"/>
            <a:ext cx="4452677" cy="1823381"/>
          </a:xfrm>
          <a:prstGeom prst="rect">
            <a:avLst/>
          </a:prstGeom>
          <a:effectLst>
            <a:outerShdw blurRad="163763" dist="38100" dir="5400000" sx="101000" sy="101000" algn="t" rotWithShape="0">
              <a:prstClr val="black">
                <a:alpha val="86000"/>
              </a:prstClr>
            </a:outerShdw>
          </a:effectLst>
        </p:spPr>
      </p:pic>
      <p:pic>
        <p:nvPicPr>
          <p:cNvPr id="5" name="Picture 4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99EA263B-10C5-01E2-2145-0E2E3BFD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3047" y="100642"/>
            <a:ext cx="665945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2D20DB-0AFA-9AC4-82B4-6CC096F66F01}"/>
              </a:ext>
            </a:extLst>
          </p:cNvPr>
          <p:cNvSpPr txBox="1">
            <a:spLocks/>
          </p:cNvSpPr>
          <p:nvPr/>
        </p:nvSpPr>
        <p:spPr>
          <a:xfrm>
            <a:off x="5953535" y="2893730"/>
            <a:ext cx="5077311" cy="153328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TECHNICAL</a:t>
            </a:r>
            <a:br>
              <a:rPr lang="en-US" sz="3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</a:br>
            <a:r>
              <a:rPr lang="en-US" sz="3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SUPPORT MEDIUM</a:t>
            </a:r>
            <a:endParaRPr lang="en-US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tos Display" panose="020F0302020204030204"/>
            </a:endParaRPr>
          </a:p>
          <a:p>
            <a:r>
              <a:rPr lang="en-US"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BEST IN CLASS</a:t>
            </a:r>
          </a:p>
        </p:txBody>
      </p:sp>
      <p:pic>
        <p:nvPicPr>
          <p:cNvPr id="10" name="Picture 9" descr="A black and green logo&#10;&#10;AI-generated content may be incorrect.">
            <a:extLst>
              <a:ext uri="{FF2B5EF4-FFF2-40B4-BE49-F238E27FC236}">
                <a16:creationId xmlns:a16="http://schemas.microsoft.com/office/drawing/2014/main" id="{CE910EF9-CC36-18B2-B441-97489BC0C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39" y="2771453"/>
            <a:ext cx="3333270" cy="1436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AD7AE4-6217-0614-1C72-7D48772A673B}"/>
              </a:ext>
            </a:extLst>
          </p:cNvPr>
          <p:cNvSpPr txBox="1"/>
          <p:nvPr/>
        </p:nvSpPr>
        <p:spPr>
          <a:xfrm>
            <a:off x="5742159" y="5464688"/>
            <a:ext cx="560695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Best known for LDAR program management, Think Environmental offers a broad portfolio of environmental compliance services. We differentiate ourselves from our competition through best-in-class field operations based on management, leadership, and expertise that is unequaled in the industry.</a:t>
            </a:r>
          </a:p>
        </p:txBody>
      </p:sp>
    </p:spTree>
    <p:extLst>
      <p:ext uri="{BB962C8B-B14F-4D97-AF65-F5344CB8AC3E}">
        <p14:creationId xmlns:p14="http://schemas.microsoft.com/office/powerpoint/2010/main" val="101351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enerated image">
            <a:extLst>
              <a:ext uri="{FF2B5EF4-FFF2-40B4-BE49-F238E27FC236}">
                <a16:creationId xmlns:a16="http://schemas.microsoft.com/office/drawing/2014/main" id="{90FD2175-5A26-B969-4B94-F9F683827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5897" y="71887"/>
            <a:ext cx="8015378" cy="533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9F7E3D-41D8-077D-7B22-3494E874E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10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shirt&#10;&#10;AI-generated content may be incorrect.">
            <a:extLst>
              <a:ext uri="{FF2B5EF4-FFF2-40B4-BE49-F238E27FC236}">
                <a16:creationId xmlns:a16="http://schemas.microsoft.com/office/drawing/2014/main" id="{E73DAADE-AA42-F9D7-1E48-C75BA8A53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93" y="427621"/>
            <a:ext cx="1808248" cy="239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2025 SAFETY EXCELLENCE AWARDS | </a:t>
            </a:r>
            <a:r>
              <a:rPr lang="en-US" sz="1200" b="1"/>
              <a:t>BEST PRACTICES SEMINAR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60D81-79C8-479F-11DA-FD22E8FFAA4A}"/>
              </a:ext>
            </a:extLst>
          </p:cNvPr>
          <p:cNvSpPr txBox="1"/>
          <p:nvPr/>
        </p:nvSpPr>
        <p:spPr>
          <a:xfrm>
            <a:off x="391026" y="70185"/>
            <a:ext cx="42611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What your saved points can get you...</a:t>
            </a:r>
          </a:p>
        </p:txBody>
      </p:sp>
      <p:pic>
        <p:nvPicPr>
          <p:cNvPr id="13" name="Picture 12" descr="A screenshot of a black sweatshirt&#10;&#10;AI-generated content may be incorrect.">
            <a:extLst>
              <a:ext uri="{FF2B5EF4-FFF2-40B4-BE49-F238E27FC236}">
                <a16:creationId xmlns:a16="http://schemas.microsoft.com/office/drawing/2014/main" id="{8DAC58C7-F4D6-1076-7EDB-E76C65B8B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33" y="2493543"/>
            <a:ext cx="1858881" cy="246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phone&#10;&#10;AI-generated content may be incorrect.">
            <a:extLst>
              <a:ext uri="{FF2B5EF4-FFF2-40B4-BE49-F238E27FC236}">
                <a16:creationId xmlns:a16="http://schemas.microsoft.com/office/drawing/2014/main" id="{0592FF28-AD43-C320-3FD4-FF57E2E3A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616" y="644940"/>
            <a:ext cx="1826799" cy="246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creenshot of a phone&#10;&#10;AI-generated content may be incorrect.">
            <a:extLst>
              <a:ext uri="{FF2B5EF4-FFF2-40B4-BE49-F238E27FC236}">
                <a16:creationId xmlns:a16="http://schemas.microsoft.com/office/drawing/2014/main" id="{23F81825-F4CB-41F6-05F5-97842853E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77" y="2739941"/>
            <a:ext cx="1830286" cy="246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screenshot of a car camera&#10;&#10;AI-generated content may be incorrect.">
            <a:extLst>
              <a:ext uri="{FF2B5EF4-FFF2-40B4-BE49-F238E27FC236}">
                <a16:creationId xmlns:a16="http://schemas.microsoft.com/office/drawing/2014/main" id="{6CCE000A-CAD2-CA3A-4069-7D074C9D3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537" y="598571"/>
            <a:ext cx="1864235" cy="248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screenshot of a circular saw&#10;&#10;AI-generated content may be incorrect.">
            <a:extLst>
              <a:ext uri="{FF2B5EF4-FFF2-40B4-BE49-F238E27FC236}">
                <a16:creationId xmlns:a16="http://schemas.microsoft.com/office/drawing/2014/main" id="{531116FE-E097-3373-B413-27E1D57C9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1982" y="2774282"/>
            <a:ext cx="1859383" cy="247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CA4D8EC3-3AD3-805B-5DE0-440029AA8C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1642" y="563729"/>
            <a:ext cx="1831249" cy="247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screenshot of a tent&#10;&#10;AI-generated content may be incorrect.">
            <a:extLst>
              <a:ext uri="{FF2B5EF4-FFF2-40B4-BE49-F238E27FC236}">
                <a16:creationId xmlns:a16="http://schemas.microsoft.com/office/drawing/2014/main" id="{47160F54-CF6F-8813-5860-9209232277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9090" y="2728913"/>
            <a:ext cx="1877431" cy="2465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black wallet with a gold logo&#10;&#10;AI-generated content may be incorrect.">
            <a:extLst>
              <a:ext uri="{FF2B5EF4-FFF2-40B4-BE49-F238E27FC236}">
                <a16:creationId xmlns:a16="http://schemas.microsoft.com/office/drawing/2014/main" id="{E63368EE-CD18-54BB-A4A3-2EC0308BCC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3302" y="504074"/>
            <a:ext cx="1876429" cy="2469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screenshot of a video game controller&#10;&#10;AI-generated content may be incorrect.">
            <a:extLst>
              <a:ext uri="{FF2B5EF4-FFF2-40B4-BE49-F238E27FC236}">
                <a16:creationId xmlns:a16="http://schemas.microsoft.com/office/drawing/2014/main" id="{66078771-51E7-AB33-6B1B-E2CB27D1B9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3400" y="2618122"/>
            <a:ext cx="1841338" cy="2467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3C1442-8A4B-5B95-0F49-D1026EF8C2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754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36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2025 SAFETY EXCELLENCE AWARDS | </a:t>
            </a:r>
            <a:r>
              <a:rPr lang="en-US" sz="1200" b="1"/>
              <a:t>BEST PRACTICES SEMINAR</a:t>
            </a:r>
          </a:p>
        </p:txBody>
      </p:sp>
      <p:pic>
        <p:nvPicPr>
          <p:cNvPr id="8" name="Picture 7" descr="Generated image">
            <a:extLst>
              <a:ext uri="{FF2B5EF4-FFF2-40B4-BE49-F238E27FC236}">
                <a16:creationId xmlns:a16="http://schemas.microsoft.com/office/drawing/2014/main" id="{B71BF778-335F-31EE-A2F0-D0421E29C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378" t="12909" r="13864" b="14484"/>
          <a:stretch>
            <a:fillRect/>
          </a:stretch>
        </p:blipFill>
        <p:spPr>
          <a:xfrm rot="20760000">
            <a:off x="165114" y="-102420"/>
            <a:ext cx="2078725" cy="21856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04E3BD-1D05-9AD4-6729-25580EDB566C}"/>
              </a:ext>
            </a:extLst>
          </p:cNvPr>
          <p:cNvSpPr txBox="1"/>
          <p:nvPr/>
        </p:nvSpPr>
        <p:spPr>
          <a:xfrm>
            <a:off x="2172271" y="359613"/>
            <a:ext cx="43034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What is it?</a:t>
            </a:r>
          </a:p>
        </p:txBody>
      </p:sp>
      <p:pic>
        <p:nvPicPr>
          <p:cNvPr id="3" name="Picture 2" descr="A screenshot of a chat&#10;&#10;AI-generated content may be incorrect.">
            <a:extLst>
              <a:ext uri="{FF2B5EF4-FFF2-40B4-BE49-F238E27FC236}">
                <a16:creationId xmlns:a16="http://schemas.microsoft.com/office/drawing/2014/main" id="{166E1082-82A7-7123-F07A-A203C40B3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595" y="1427776"/>
            <a:ext cx="6462347" cy="330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3E78C4-B2A2-76A7-31BB-82F52EF41867}"/>
              </a:ext>
            </a:extLst>
          </p:cNvPr>
          <p:cNvSpPr txBox="1"/>
          <p:nvPr/>
        </p:nvSpPr>
        <p:spPr>
          <a:xfrm>
            <a:off x="2328496" y="877765"/>
            <a:ext cx="94912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+mn-lt"/>
                <a:cs typeface="+mn-lt"/>
              </a:rPr>
              <a:t>Workhub supports team building by promoting peer recognition through the Kudos system, encouraging positive feedback, and rewarding safe behavior — helping </a:t>
            </a:r>
            <a:r>
              <a:rPr lang="en-US" sz="1200" b="1">
                <a:ea typeface="+mn-lt"/>
                <a:cs typeface="+mn-lt"/>
              </a:rPr>
              <a:t>strengthen relationships</a:t>
            </a:r>
            <a:r>
              <a:rPr lang="en-US" sz="1200">
                <a:ea typeface="+mn-lt"/>
                <a:cs typeface="+mn-lt"/>
              </a:rPr>
              <a:t> and </a:t>
            </a:r>
            <a:r>
              <a:rPr lang="en-US" sz="1200" b="1">
                <a:ea typeface="+mn-lt"/>
                <a:cs typeface="+mn-lt"/>
              </a:rPr>
              <a:t>boost team morale</a:t>
            </a:r>
            <a:r>
              <a:rPr lang="en-US" sz="1200">
                <a:ea typeface="+mn-lt"/>
                <a:cs typeface="+mn-lt"/>
              </a:rPr>
              <a:t> across all locations.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5118E-130E-800B-0FF7-A9BA5EF59A31}"/>
              </a:ext>
            </a:extLst>
          </p:cNvPr>
          <p:cNvSpPr txBox="1"/>
          <p:nvPr/>
        </p:nvSpPr>
        <p:spPr>
          <a:xfrm>
            <a:off x="196361" y="2020765"/>
            <a:ext cx="5133979" cy="200054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Calibri"/>
                <a:ea typeface="Calibri"/>
                <a:cs typeface="Calibri"/>
              </a:rPr>
              <a:t>How Kudos Works:</a:t>
            </a:r>
          </a:p>
          <a:p>
            <a:pPr marL="283210" indent="-283210">
              <a:buFont typeface=""/>
              <a:buChar char="●"/>
            </a:pPr>
            <a:r>
              <a:rPr lang="en-US" sz="1200" b="1" dirty="0">
                <a:latin typeface="Calibri"/>
                <a:ea typeface="Calibri"/>
                <a:cs typeface="Calibri"/>
              </a:rPr>
              <a:t>Peer or Manager Recognition:</a:t>
            </a:r>
            <a:r>
              <a:rPr lang="en-US" sz="1200" dirty="0">
                <a:latin typeface="Calibri"/>
                <a:ea typeface="Calibri"/>
                <a:cs typeface="Calibri"/>
              </a:rPr>
              <a:t> Employees can be nominated by peers or supervisors for </a:t>
            </a:r>
            <a:r>
              <a:rPr lang="en-US" sz="1200" dirty="0">
                <a:latin typeface="Calibri"/>
                <a:ea typeface="+mn-lt"/>
                <a:cs typeface="+mn-lt"/>
              </a:rPr>
              <a:t>safe behavior,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>
                <a:latin typeface="Calibri"/>
                <a:ea typeface="+mn-lt"/>
                <a:cs typeface="+mn-lt"/>
              </a:rPr>
              <a:t>strong work ethic, or helping others, which promotes a culture of appreciation and respect. </a:t>
            </a:r>
            <a:endParaRPr lang="en-US" sz="1200" dirty="0">
              <a:latin typeface="Calibri"/>
              <a:ea typeface="Calibri"/>
              <a:cs typeface="Calibri"/>
            </a:endParaRPr>
          </a:p>
          <a:p>
            <a:pPr marL="283210" indent="-283210">
              <a:buFont typeface=""/>
              <a:buChar char="●"/>
            </a:pPr>
            <a:r>
              <a:rPr lang="en-US" sz="1200" b="1" dirty="0">
                <a:latin typeface="Calibri"/>
                <a:ea typeface="Calibri"/>
                <a:cs typeface="Calibri"/>
              </a:rPr>
              <a:t>Tied to Core Values:</a:t>
            </a:r>
            <a:r>
              <a:rPr lang="en-US" sz="1200" dirty="0">
                <a:latin typeface="Calibri"/>
                <a:ea typeface="Calibri"/>
                <a:cs typeface="Calibri"/>
              </a:rPr>
              <a:t> Kudos are linked to our core values, such as integrity, teamwork, safety, or excellence.</a:t>
            </a:r>
          </a:p>
          <a:p>
            <a:pPr marL="283210" indent="-283210">
              <a:buFont typeface=""/>
              <a:buChar char="●"/>
            </a:pPr>
            <a:r>
              <a:rPr lang="en-US" sz="1200" b="1" dirty="0">
                <a:latin typeface="Calibri"/>
                <a:ea typeface="Calibri"/>
                <a:cs typeface="Calibri"/>
              </a:rPr>
              <a:t>Visible to Everyone:</a:t>
            </a:r>
            <a:r>
              <a:rPr lang="en-US" sz="1200" dirty="0">
                <a:latin typeface="Calibri"/>
                <a:ea typeface="Calibri"/>
                <a:cs typeface="Calibri"/>
              </a:rPr>
              <a:t> </a:t>
            </a:r>
            <a:r>
              <a:rPr lang="en-US" sz="1200" dirty="0">
                <a:latin typeface="Calibri"/>
                <a:ea typeface="+mn-lt"/>
                <a:cs typeface="+mn-lt"/>
              </a:rPr>
              <a:t>The Kudos List is publicly displayed within the Workhub platform to promote a culture of positivity and peer recognition. Leadership regularly reviews kudos activity to stay connected with team performance and identify opportunities for broader recognition.</a:t>
            </a:r>
          </a:p>
        </p:txBody>
      </p:sp>
      <p:sp>
        <p:nvSpPr>
          <p:cNvPr id="2" name="AutoShape 2" descr="https://powerpoint.officeapps.live.com/pods/GetClipboardImage.ashx?Id=ae826810-8324-4ed9-8cfe-9e5b23db7f9d&amp;DC=PMX1&amp;pkey=4d251037-0741-4c49-88e2-6822d402f801&amp;wdwaccluster=PMX1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62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8149B-3246-A112-6751-37717EF55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21DADD-AA60-008E-6A59-D2BFFA99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18" y="-276411"/>
            <a:ext cx="2954216" cy="1354869"/>
          </a:xfrm>
        </p:spPr>
        <p:txBody>
          <a:bodyPr>
            <a:normAutofit/>
          </a:bodyPr>
          <a:lstStyle/>
          <a:p>
            <a:r>
              <a:rPr lang="en-US" sz="3200" b="1"/>
              <a:t>Summary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92E9876-3E96-C86C-2D17-503BDEC29EF6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2025 SAFETY EXCELLENCE AWARDS | </a:t>
            </a:r>
            <a:r>
              <a:rPr lang="en-US" sz="1200" b="1"/>
              <a:t>BEST PRACTICES SEMINAR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7F443C6-F78E-312B-8C01-36637240FCD2}"/>
              </a:ext>
            </a:extLst>
          </p:cNvPr>
          <p:cNvSpPr/>
          <p:nvPr/>
        </p:nvSpPr>
        <p:spPr>
          <a:xfrm>
            <a:off x="639033" y="891540"/>
            <a:ext cx="3421673" cy="718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Calibri"/>
                <a:ea typeface="Calibri"/>
                <a:cs typeface="Calibri"/>
              </a:rPr>
              <a:t>WHO WE ARE:</a:t>
            </a:r>
            <a:endParaRPr lang="en-US" b="1" dirty="0">
              <a:latin typeface="Calibri"/>
              <a:ea typeface="Calibri"/>
              <a:cs typeface="Calibri"/>
            </a:endParaRPr>
          </a:p>
          <a:p>
            <a:pPr algn="ctr"/>
            <a:r>
              <a:rPr lang="en-US" sz="1100" b="1" dirty="0">
                <a:latin typeface="Calibri"/>
                <a:ea typeface="Calibri"/>
                <a:cs typeface="Calibri"/>
              </a:rPr>
              <a:t>Think Environmental is a safety-focused environmental services company built on reliability, innovation, and strong client partnerships.</a:t>
            </a:r>
            <a:endParaRPr lang="en-US" b="1" dirty="0">
              <a:latin typeface="Calibri"/>
              <a:ea typeface="Calibri"/>
              <a:cs typeface="Calibri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66FA07F-E169-83C5-F6C1-6ABFE5E96BA0}"/>
              </a:ext>
            </a:extLst>
          </p:cNvPr>
          <p:cNvSpPr/>
          <p:nvPr/>
        </p:nvSpPr>
        <p:spPr>
          <a:xfrm>
            <a:off x="639032" y="1810483"/>
            <a:ext cx="3421674" cy="718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100" b="1" dirty="0">
              <a:latin typeface="Calibri"/>
              <a:ea typeface="Calibri"/>
              <a:cs typeface="Calibri"/>
            </a:endParaRPr>
          </a:p>
          <a:p>
            <a:pPr algn="ctr"/>
            <a:r>
              <a:rPr lang="en-US" sz="1100" b="1" dirty="0">
                <a:latin typeface="Calibri"/>
                <a:ea typeface="Calibri"/>
                <a:cs typeface="Calibri"/>
              </a:rPr>
              <a:t>BEST PRACTICES:</a:t>
            </a:r>
            <a:endParaRPr lang="en-US" b="1" dirty="0">
              <a:latin typeface="Calibri"/>
              <a:ea typeface="Calibri"/>
              <a:cs typeface="Calibri"/>
            </a:endParaRPr>
          </a:p>
          <a:p>
            <a:pPr algn="ctr"/>
            <a:r>
              <a:rPr lang="en-US" sz="1100" b="1" dirty="0">
                <a:latin typeface="Calibri"/>
                <a:ea typeface="+mn-lt"/>
                <a:cs typeface="+mn-lt"/>
              </a:rPr>
              <a:t>By leveraging tools like Workhub, we've strengthened our training, communication, team culture, and recognition systems.</a:t>
            </a:r>
            <a:endParaRPr lang="en-US" b="1" dirty="0">
              <a:latin typeface="Calibri"/>
              <a:ea typeface="Calibri"/>
              <a:cs typeface="Calibri"/>
            </a:endParaRPr>
          </a:p>
          <a:p>
            <a:pPr algn="ctr"/>
            <a:endParaRPr lang="en-US" sz="11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DF475141-5D8C-23D0-63FB-9B05799979A3}"/>
              </a:ext>
            </a:extLst>
          </p:cNvPr>
          <p:cNvSpPr/>
          <p:nvPr/>
        </p:nvSpPr>
        <p:spPr>
          <a:xfrm>
            <a:off x="639032" y="2732716"/>
            <a:ext cx="3429000" cy="71803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100" b="1" dirty="0">
              <a:latin typeface="Calibri"/>
              <a:ea typeface="Calibri"/>
              <a:cs typeface="Calibri"/>
            </a:endParaRPr>
          </a:p>
          <a:p>
            <a:pPr algn="ctr"/>
            <a:r>
              <a:rPr lang="en-US" sz="1100" b="1" dirty="0">
                <a:latin typeface="Calibri"/>
                <a:ea typeface="Calibri"/>
                <a:cs typeface="Calibri"/>
              </a:rPr>
              <a:t>THE RESULT:</a:t>
            </a:r>
            <a:endParaRPr lang="en-US" b="1" dirty="0">
              <a:latin typeface="Calibri"/>
              <a:ea typeface="Calibri"/>
              <a:cs typeface="Calibri"/>
            </a:endParaRPr>
          </a:p>
          <a:p>
            <a:pPr algn="ctr"/>
            <a:r>
              <a:rPr lang="en-US" sz="1100" b="1" dirty="0">
                <a:latin typeface="Calibri"/>
                <a:ea typeface="+mn-lt"/>
                <a:cs typeface="+mn-lt"/>
              </a:rPr>
              <a:t>These practices helped us grow exponentially and to earn the 2025 Safety Excellence Award from IBR — recognizing us as Best in Class in our industry.</a:t>
            </a:r>
            <a:endParaRPr lang="en-US" b="1" dirty="0">
              <a:latin typeface="Calibri"/>
              <a:ea typeface="Calibri"/>
              <a:cs typeface="Calibri"/>
            </a:endParaRPr>
          </a:p>
          <a:p>
            <a:pPr algn="ctr"/>
            <a:endParaRPr lang="en-US" sz="1100" b="1" dirty="0">
              <a:latin typeface="Calibri"/>
              <a:ea typeface="Calibri"/>
              <a:cs typeface="Calibri"/>
            </a:endParaRPr>
          </a:p>
        </p:txBody>
      </p:sp>
      <p:pic>
        <p:nvPicPr>
          <p:cNvPr id="15" name="Picture 14" descr="A collage of people posing for a photo&#10;&#10;AI-generated content may be incorrect.">
            <a:extLst>
              <a:ext uri="{FF2B5EF4-FFF2-40B4-BE49-F238E27FC236}">
                <a16:creationId xmlns:a16="http://schemas.microsoft.com/office/drawing/2014/main" id="{E3F53DD7-CB1F-2EC8-B6D2-E583964267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1592"/>
          <a:stretch>
            <a:fillRect/>
          </a:stretch>
        </p:blipFill>
        <p:spPr>
          <a:xfrm>
            <a:off x="4781183" y="554282"/>
            <a:ext cx="6696075" cy="4417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" descr="https://powerpoint.officeapps.live.com/pods/GetClipboardImage.ashx?Id=c5dfba45-217f-4457-9036-669d09d9605c&amp;DC=PMX1&amp;pkey=6bd7dfce-54bd-4179-97b3-e9bbcbcd34dc&amp;wdwaccluster=PMX1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powerpoint.officeapps.live.com/pods/GetClipboardImage.ashx?Id=3847a677-fc12-48b5-9f51-daf617b59207&amp;DC=PMX1&amp;pkey=5b371f6b-9d9f-4ed3-b83c-b094fd769d9f&amp;wdwaccluster=PMX1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34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585B00-28BB-E26E-8736-98A1730E1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5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7D35C6-2839-4F5C-844C-B8647AFD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2025 SAFETY EXCELLENCE AWARDS |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BEST PRACTICES SEMINAR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669" y="1081836"/>
            <a:ext cx="3578662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22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y apron&#10;&#10;AI-generated content may be incorrect.">
            <a:extLst>
              <a:ext uri="{FF2B5EF4-FFF2-40B4-BE49-F238E27FC236}">
                <a16:creationId xmlns:a16="http://schemas.microsoft.com/office/drawing/2014/main" id="{D34249EE-F3AF-A192-987B-5FAA0A69E5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66" t="1072" r="14286" b="-63"/>
          <a:stretch>
            <a:fillRect/>
          </a:stretch>
        </p:blipFill>
        <p:spPr>
          <a:xfrm>
            <a:off x="-152747" y="-46851"/>
            <a:ext cx="12513152" cy="69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7D35C6-2839-4F5C-844C-B8647AFD3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41" y="-789"/>
            <a:ext cx="5101004" cy="1354869"/>
          </a:xfrm>
        </p:spPr>
        <p:txBody>
          <a:bodyPr/>
          <a:lstStyle/>
          <a:p>
            <a:r>
              <a:rPr lang="en-US" sz="2800" b="1">
                <a:latin typeface="Aptos Display"/>
              </a:rPr>
              <a:t>Who is Think Environmental?</a:t>
            </a:r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2025 SAFETY EXCELLENCE AWARDS | </a:t>
            </a:r>
            <a:r>
              <a:rPr lang="en-US" sz="1200" b="1"/>
              <a:t>BEST PRACTICES SEMINAR</a:t>
            </a:r>
          </a:p>
        </p:txBody>
      </p:sp>
      <p:pic>
        <p:nvPicPr>
          <p:cNvPr id="4" name="Picture 3" descr="A close-up of a factory&#10;&#10;AI-generated content may be incorrect.">
            <a:extLst>
              <a:ext uri="{FF2B5EF4-FFF2-40B4-BE49-F238E27FC236}">
                <a16:creationId xmlns:a16="http://schemas.microsoft.com/office/drawing/2014/main" id="{7CE4A1C8-049A-4202-DF58-586F4479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5" y="1190725"/>
            <a:ext cx="5907715" cy="333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64797-139C-FEB6-17E8-F362D6DEFD97}"/>
              </a:ext>
            </a:extLst>
          </p:cNvPr>
          <p:cNvSpPr txBox="1"/>
          <p:nvPr/>
        </p:nvSpPr>
        <p:spPr>
          <a:xfrm>
            <a:off x="6808187" y="1414453"/>
            <a:ext cx="4935425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ea typeface="+mn-lt"/>
                <a:cs typeface="+mn-lt"/>
              </a:rPr>
              <a:t>Think Environmental</a:t>
            </a:r>
            <a:r>
              <a:rPr lang="en-US" sz="1400">
                <a:ea typeface="+mn-lt"/>
                <a:cs typeface="+mn-lt"/>
              </a:rPr>
              <a:t> is a safety-driven environmental services company specializing in LDAR (Leak Detection and Repair), emissions monitoring, and compliance support for industrial facilities. </a:t>
            </a:r>
            <a:endParaRPr lang="en-US" sz="1400">
              <a:latin typeface="Arial"/>
              <a:ea typeface="+mn-lt"/>
              <a:cs typeface="Arial"/>
            </a:endParaRPr>
          </a:p>
          <a:p>
            <a:endParaRPr lang="en-US" sz="1400">
              <a:ea typeface="+mn-lt"/>
              <a:cs typeface="+mn-lt"/>
            </a:endParaRPr>
          </a:p>
          <a:p>
            <a:r>
              <a:rPr lang="en-US" sz="1400">
                <a:ea typeface="+mn-lt"/>
                <a:cs typeface="+mn-lt"/>
              </a:rPr>
              <a:t>We partner with refineries, chemical plants, and energy companies to deliver high-quality, reliable field services with a strong focus on data accuracy and regulatory compliance. </a:t>
            </a:r>
            <a:endParaRPr lang="en-US" sz="1400">
              <a:latin typeface="Arial"/>
              <a:ea typeface="+mn-lt"/>
              <a:cs typeface="Arial"/>
            </a:endParaRPr>
          </a:p>
          <a:p>
            <a:endParaRPr lang="en-US" sz="1400">
              <a:ea typeface="+mn-lt"/>
              <a:cs typeface="+mn-lt"/>
            </a:endParaRPr>
          </a:p>
          <a:p>
            <a:r>
              <a:rPr lang="en-US" sz="1400">
                <a:ea typeface="+mn-lt"/>
                <a:cs typeface="+mn-lt"/>
              </a:rPr>
              <a:t>Known for our responsive team and commitment to safety, Think Environmental continues to grow by investing in our people, embracing technology, and building lasting client relationships</a:t>
            </a:r>
            <a:endParaRPr lang="en-US"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8678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105C-D474-D1F8-22FB-762BB2501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CA35BB-B48E-E45C-8782-7218B4A3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0" y="-789"/>
            <a:ext cx="7623928" cy="1354869"/>
          </a:xfrm>
        </p:spPr>
        <p:txBody>
          <a:bodyPr/>
          <a:lstStyle/>
          <a:p>
            <a:r>
              <a:rPr lang="en-US" sz="2800" b="1"/>
              <a:t>Our History: Built on Safety, Service &amp; Growth</a:t>
            </a:r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BA5FD2E-DF59-65A9-15F2-C9DB8DFBA3FB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2025 SAFETY EXCELLENCE AWARDS | </a:t>
            </a:r>
            <a:r>
              <a:rPr lang="en-US" sz="1200" b="1"/>
              <a:t>BEST PRACTICES SEMINAR</a:t>
            </a:r>
          </a:p>
        </p:txBody>
      </p:sp>
      <p:pic>
        <p:nvPicPr>
          <p:cNvPr id="2" name="Picture 1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AC7A85F0-4929-13C4-9E0C-EE698E8B4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42" y="1569825"/>
            <a:ext cx="5400435" cy="2405663"/>
          </a:xfrm>
          <a:prstGeom prst="rect">
            <a:avLst/>
          </a:prstGeom>
        </p:spPr>
      </p:pic>
      <p:pic>
        <p:nvPicPr>
          <p:cNvPr id="6" name="Picture 5" descr="A plant growing from dirt&#10;&#10;AI-generated content may be incorrect.">
            <a:extLst>
              <a:ext uri="{FF2B5EF4-FFF2-40B4-BE49-F238E27FC236}">
                <a16:creationId xmlns:a16="http://schemas.microsoft.com/office/drawing/2014/main" id="{1E53917D-5AF4-1601-5356-0DCE78F1FA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32" b="172"/>
          <a:stretch>
            <a:fillRect/>
          </a:stretch>
        </p:blipFill>
        <p:spPr>
          <a:xfrm>
            <a:off x="7218108" y="1092053"/>
            <a:ext cx="3921981" cy="371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86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CEA70-2815-BC3F-D816-B113EAC81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united states with red pins&#10;&#10;AI-generated content may be incorrect.">
            <a:extLst>
              <a:ext uri="{FF2B5EF4-FFF2-40B4-BE49-F238E27FC236}">
                <a16:creationId xmlns:a16="http://schemas.microsoft.com/office/drawing/2014/main" id="{04331681-7228-4EFA-AF71-C933DCFD5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066433"/>
            <a:ext cx="7239000" cy="39851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D880F5-8F12-139C-CC2E-C65F1B3AF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0" y="-789"/>
            <a:ext cx="7623928" cy="1354869"/>
          </a:xfrm>
        </p:spPr>
        <p:txBody>
          <a:bodyPr/>
          <a:lstStyle/>
          <a:p>
            <a:r>
              <a:rPr lang="en-US" sz="2800" b="1"/>
              <a:t>Customers &amp; Locations</a:t>
            </a:r>
            <a:endParaRPr lang="en-US"/>
          </a:p>
          <a:p>
            <a:endParaRPr lang="en-US" sz="2800" b="1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6F50F18-78F0-8287-12FC-3696713DCA10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2025 SAFETY EXCELLENCE AWARDS | </a:t>
            </a:r>
            <a:r>
              <a:rPr lang="en-US" sz="1200" b="1"/>
              <a:t>BEST PRACTICES SEMINAR</a:t>
            </a:r>
          </a:p>
        </p:txBody>
      </p:sp>
      <p:pic>
        <p:nvPicPr>
          <p:cNvPr id="5" name="Picture 4" descr="A group of logos on a black background&#10;&#10;AI-generated content may be incorrect.">
            <a:extLst>
              <a:ext uri="{FF2B5EF4-FFF2-40B4-BE49-F238E27FC236}">
                <a16:creationId xmlns:a16="http://schemas.microsoft.com/office/drawing/2014/main" id="{3CBD5FF5-68CE-F938-F294-E664144F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8" y="1147762"/>
            <a:ext cx="4756639" cy="3324226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6389C3-C034-F4A5-B97E-EFC15D933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1" y="4004529"/>
            <a:ext cx="1055810" cy="21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3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4B8532A-3E74-E7AB-AB21-09A4E41193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994" r="25118" b="2105"/>
          <a:stretch>
            <a:fillRect/>
          </a:stretch>
        </p:blipFill>
        <p:spPr>
          <a:xfrm>
            <a:off x="5099925" y="1499708"/>
            <a:ext cx="6573023" cy="4032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1C4D73-B81A-B254-095A-84DB7342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7D35C6-2839-4F5C-844C-B8647AFD3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098" y="182722"/>
            <a:ext cx="8109283" cy="1064879"/>
          </a:xfrm>
        </p:spPr>
        <p:txBody>
          <a:bodyPr>
            <a:normAutofit/>
          </a:bodyPr>
          <a:lstStyle/>
          <a:p>
            <a:r>
              <a:rPr lang="en-US"/>
              <a:t>What is it? 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2025 SAFETY EXCELLENCE AWARDS | </a:t>
            </a:r>
            <a:r>
              <a:rPr lang="en-US" sz="1200" b="1"/>
              <a:t>BEST PRACTICES SEMINAR</a:t>
            </a:r>
          </a:p>
        </p:txBody>
      </p:sp>
      <p:pic>
        <p:nvPicPr>
          <p:cNvPr id="8" name="Picture 7" descr="Generated image">
            <a:extLst>
              <a:ext uri="{FF2B5EF4-FFF2-40B4-BE49-F238E27FC236}">
                <a16:creationId xmlns:a16="http://schemas.microsoft.com/office/drawing/2014/main" id="{4C5C3613-1DC5-40E5-C714-24A6B33BA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0000">
            <a:off x="-414123" y="-514628"/>
            <a:ext cx="3108157" cy="31181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588665-0365-3DCD-FF3A-57486B905ADF}"/>
              </a:ext>
            </a:extLst>
          </p:cNvPr>
          <p:cNvSpPr txBox="1"/>
          <p:nvPr/>
        </p:nvSpPr>
        <p:spPr>
          <a:xfrm>
            <a:off x="2432152" y="993378"/>
            <a:ext cx="923423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Workhub is your all-in-one safety and compliance sidekick.  It helps teams train smarter, track certifications, and manage safety tasks and is all in </a:t>
            </a:r>
            <a:r>
              <a:rPr lang="en-US" b="1" dirty="0">
                <a:ea typeface="+mn-lt"/>
                <a:cs typeface="+mn-lt"/>
              </a:rPr>
              <a:t>ONE  </a:t>
            </a:r>
            <a:r>
              <a:rPr lang="en-US" dirty="0">
                <a:ea typeface="+mn-lt"/>
                <a:cs typeface="+mn-lt"/>
              </a:rPr>
              <a:t>place.</a:t>
            </a:r>
          </a:p>
          <a:p>
            <a:r>
              <a:rPr lang="en-US" dirty="0">
                <a:ea typeface="+mn-lt"/>
                <a:cs typeface="+mn-lt"/>
              </a:rPr>
              <a:t> </a:t>
            </a:r>
            <a:endParaRPr lang="en-US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D8A2B8-87DF-A2AA-C451-D8E52C142DAC}"/>
              </a:ext>
            </a:extLst>
          </p:cNvPr>
          <p:cNvSpPr/>
          <p:nvPr/>
        </p:nvSpPr>
        <p:spPr>
          <a:xfrm>
            <a:off x="180858" y="2272501"/>
            <a:ext cx="3270506" cy="4103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Safety Program Management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ECFA-F7EF-1798-6C2D-7C2B4DF36ED6}"/>
              </a:ext>
            </a:extLst>
          </p:cNvPr>
          <p:cNvSpPr/>
          <p:nvPr/>
        </p:nvSpPr>
        <p:spPr>
          <a:xfrm>
            <a:off x="892727" y="2825875"/>
            <a:ext cx="3110085" cy="4103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Incidents Tracking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C9C28A-5BF1-C49F-DE12-27863B40EF8B}"/>
              </a:ext>
            </a:extLst>
          </p:cNvPr>
          <p:cNvSpPr/>
          <p:nvPr/>
        </p:nvSpPr>
        <p:spPr>
          <a:xfrm>
            <a:off x="1444174" y="3434010"/>
            <a:ext cx="2949664" cy="4103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Training Management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1F2D2F3-0928-94B9-A566-202EFE97E165}"/>
              </a:ext>
            </a:extLst>
          </p:cNvPr>
          <p:cNvSpPr/>
          <p:nvPr/>
        </p:nvSpPr>
        <p:spPr>
          <a:xfrm>
            <a:off x="2496938" y="3987387"/>
            <a:ext cx="2368137" cy="4103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Document Control</a:t>
            </a:r>
          </a:p>
        </p:txBody>
      </p:sp>
    </p:spTree>
    <p:extLst>
      <p:ext uri="{BB962C8B-B14F-4D97-AF65-F5344CB8AC3E}">
        <p14:creationId xmlns:p14="http://schemas.microsoft.com/office/powerpoint/2010/main" val="636446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D6FC2-A232-8255-72FF-BDCE77506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B3D1F09-1FDC-AA0A-CFE4-47AC7F47A0A8}"/>
              </a:ext>
            </a:extLst>
          </p:cNvPr>
          <p:cNvSpPr txBox="1"/>
          <p:nvPr/>
        </p:nvSpPr>
        <p:spPr>
          <a:xfrm>
            <a:off x="438151" y="914400"/>
            <a:ext cx="5443906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dirty="0"/>
          </a:p>
          <a:p>
            <a:pPr marL="285750" indent="-285750">
              <a:buFont typeface="Wingdings"/>
              <a:buChar char="§"/>
            </a:pPr>
            <a:r>
              <a:rPr lang="en-US" sz="1600" dirty="0">
                <a:ea typeface="+mn-lt"/>
                <a:cs typeface="+mn-lt"/>
              </a:rPr>
              <a:t>Centralized platform for assigning and tracking training</a:t>
            </a:r>
            <a:endParaRPr lang="en-US" sz="1600"/>
          </a:p>
          <a:p>
            <a:pPr marL="285750" indent="-285750">
              <a:buFont typeface="Wingdings"/>
              <a:buChar char="§"/>
            </a:pPr>
            <a:r>
              <a:rPr lang="en-US" sz="1600" dirty="0">
                <a:ea typeface="+mn-lt"/>
                <a:cs typeface="+mn-lt"/>
              </a:rPr>
              <a:t>Real-time progress monitoring and expiration alerts</a:t>
            </a:r>
            <a:endParaRPr lang="en-US" sz="1600"/>
          </a:p>
          <a:p>
            <a:pPr marL="285750" indent="-285750">
              <a:buFont typeface="Wingdings"/>
              <a:buChar char="§"/>
            </a:pPr>
            <a:r>
              <a:rPr lang="en-US" sz="1600" dirty="0">
                <a:ea typeface="+mn-lt"/>
                <a:cs typeface="+mn-lt"/>
              </a:rPr>
              <a:t>Supports H2S, site-specific, refresher, and weekly safety content</a:t>
            </a:r>
            <a:endParaRPr lang="en-US" sz="1600"/>
          </a:p>
          <a:p>
            <a:pPr marL="285750" indent="-285750">
              <a:buFont typeface="Wingdings"/>
              <a:buChar char="§"/>
            </a:pPr>
            <a:r>
              <a:rPr lang="en-US" sz="1600" dirty="0">
                <a:ea typeface="+mn-lt"/>
                <a:cs typeface="+mn-lt"/>
              </a:rPr>
              <a:t>Ensures technicians are qualified before entering the field</a:t>
            </a:r>
            <a:endParaRPr lang="en-US" sz="1600"/>
          </a:p>
          <a:p>
            <a:pPr marL="285750" indent="-285750">
              <a:buFont typeface="Wingdings"/>
              <a:buChar char="§"/>
            </a:pPr>
            <a:r>
              <a:rPr lang="en-US" sz="1600" dirty="0">
                <a:ea typeface="+mn-lt"/>
                <a:cs typeface="+mn-lt"/>
              </a:rPr>
              <a:t>Reinforces a culture of accountability and continuous learning</a:t>
            </a:r>
            <a:endParaRPr lang="en-US" sz="1600" dirty="0"/>
          </a:p>
          <a:p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1E9E5-87F5-B349-A434-4FF223C2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9" y="-1221"/>
            <a:ext cx="3415813" cy="834659"/>
          </a:xfrm>
        </p:spPr>
        <p:txBody>
          <a:bodyPr/>
          <a:lstStyle/>
          <a:p>
            <a:r>
              <a:rPr lang="en-US" sz="2400" b="1"/>
              <a:t>Training &amp; Certifications 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BDCD8B6-1129-587B-1A99-9C43BDB2A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857" y="636341"/>
            <a:ext cx="5444636" cy="398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C1E9F7-8E37-D6A3-97A2-4A2B9D3020E6}"/>
              </a:ext>
            </a:extLst>
          </p:cNvPr>
          <p:cNvSpPr txBox="1"/>
          <p:nvPr/>
        </p:nvSpPr>
        <p:spPr>
          <a:xfrm>
            <a:off x="2183423" y="549518"/>
            <a:ext cx="1626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/>
              <a:t>With </a:t>
            </a:r>
            <a:r>
              <a:rPr lang="en-US" i="1" err="1"/>
              <a:t>Workhub</a:t>
            </a:r>
            <a:endParaRPr lang="en-US" i="1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6A80F95-0EDC-C005-E327-D582E9853756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2025 SAFETY EXCELLENCE AWARDS | </a:t>
            </a:r>
            <a:r>
              <a:rPr lang="en-US" sz="1200" b="1"/>
              <a:t>BEST PRACTICES SEMINAR</a:t>
            </a:r>
          </a:p>
        </p:txBody>
      </p:sp>
      <p:pic>
        <p:nvPicPr>
          <p:cNvPr id="4" name="Picture 3" descr="A certificate of appreciation&#10;&#10;AI-generated content may be incorrect.">
            <a:extLst>
              <a:ext uri="{FF2B5EF4-FFF2-40B4-BE49-F238E27FC236}">
                <a16:creationId xmlns:a16="http://schemas.microsoft.com/office/drawing/2014/main" id="{11606CF0-4909-03C8-89FF-3B12D461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71" t="-901" r="671" b="1351"/>
          <a:stretch>
            <a:fillRect/>
          </a:stretch>
        </p:blipFill>
        <p:spPr>
          <a:xfrm>
            <a:off x="3383859" y="3151639"/>
            <a:ext cx="2952021" cy="221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879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graph&#10;&#10;AI-generated content may be incorrect.">
            <a:extLst>
              <a:ext uri="{FF2B5EF4-FFF2-40B4-BE49-F238E27FC236}">
                <a16:creationId xmlns:a16="http://schemas.microsoft.com/office/drawing/2014/main" id="{D9CE1648-BE6A-6A6B-2422-D9D5C1913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079" y="679205"/>
            <a:ext cx="4476750" cy="292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95FA94B7-D75B-A098-2FE6-437CDE4EC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7" y="917697"/>
            <a:ext cx="4254012" cy="301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A2ED953-92E4-CF41-9254-D8138EDC5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092" y="2870688"/>
            <a:ext cx="5002825" cy="2516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0AAFB5-0A06-00D6-09FA-CBE8D3A36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9" y="-1221"/>
            <a:ext cx="3415813" cy="834659"/>
          </a:xfrm>
        </p:spPr>
        <p:txBody>
          <a:bodyPr/>
          <a:lstStyle/>
          <a:p>
            <a:r>
              <a:rPr lang="en-US" sz="2400" b="1"/>
              <a:t>Training &amp; Certifications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C1798-4629-1B6E-CA62-8647848AF115}"/>
              </a:ext>
            </a:extLst>
          </p:cNvPr>
          <p:cNvSpPr txBox="1"/>
          <p:nvPr/>
        </p:nvSpPr>
        <p:spPr>
          <a:xfrm>
            <a:off x="2183423" y="549518"/>
            <a:ext cx="1626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With Workhub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3BA724D8-FE1C-5AD8-3FD2-2C04BBE2C1C5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2025 SAFETY EXCELLENCE AWARDS | </a:t>
            </a:r>
            <a:r>
              <a:rPr lang="en-US" sz="1200" b="1"/>
              <a:t>BEST PRACTICES SEMINAR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6209F-0481-FE31-B8E7-5B4128AD1A2D}"/>
              </a:ext>
            </a:extLst>
          </p:cNvPr>
          <p:cNvSpPr txBox="1"/>
          <p:nvPr/>
        </p:nvSpPr>
        <p:spPr>
          <a:xfrm>
            <a:off x="-1390650" y="314325"/>
            <a:ext cx="5438775" cy="2705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48418A-C099-AC80-87D3-0C6396069820}"/>
              </a:ext>
            </a:extLst>
          </p:cNvPr>
          <p:cNvSpPr txBox="1"/>
          <p:nvPr/>
        </p:nvSpPr>
        <p:spPr>
          <a:xfrm>
            <a:off x="4689231" y="1282211"/>
            <a:ext cx="293076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en-US" sz="1400" dirty="0"/>
              <a:t>Customizable courses</a:t>
            </a:r>
          </a:p>
          <a:p>
            <a:pPr marL="285750" indent="-285750">
              <a:buFont typeface="Wingdings"/>
              <a:buChar char="§"/>
            </a:pPr>
            <a:r>
              <a:rPr lang="en-US" sz="1400" dirty="0"/>
              <a:t>Real time compliance tracking</a:t>
            </a:r>
          </a:p>
          <a:p>
            <a:pPr marL="285750" indent="-285750">
              <a:buFont typeface="Wingdings"/>
              <a:buChar char="§"/>
            </a:pPr>
            <a:r>
              <a:rPr lang="en-US" sz="1400" dirty="0"/>
              <a:t>Competency </a:t>
            </a:r>
            <a:r>
              <a:rPr lang="en-US" sz="1400"/>
              <a:t>assessments</a:t>
            </a:r>
          </a:p>
        </p:txBody>
      </p:sp>
    </p:spTree>
    <p:extLst>
      <p:ext uri="{BB962C8B-B14F-4D97-AF65-F5344CB8AC3E}">
        <p14:creationId xmlns:p14="http://schemas.microsoft.com/office/powerpoint/2010/main" val="147811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atch card with a sign on it&#10;&#10;AI-generated content may be incorrect.">
            <a:extLst>
              <a:ext uri="{FF2B5EF4-FFF2-40B4-BE49-F238E27FC236}">
                <a16:creationId xmlns:a16="http://schemas.microsoft.com/office/drawing/2014/main" id="{24B2DD30-4935-B0B2-197B-24A9D0223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0000">
            <a:off x="439710" y="808622"/>
            <a:ext cx="2064775" cy="309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584F4-3572-DB5E-D1A9-F2583E013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51844" y="772092"/>
            <a:ext cx="877101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It includes a built-in incentive program.....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/>
              <a:t>to </a:t>
            </a:r>
            <a:r>
              <a:rPr lang="en-US" sz="1800" b="1" dirty="0"/>
              <a:t>reward</a:t>
            </a:r>
            <a:r>
              <a:rPr lang="en-US" sz="1800" dirty="0"/>
              <a:t> employees for completing training, staying compliant, and participating in safety efforts.</a:t>
            </a:r>
            <a:br>
              <a:rPr lang="en-US" sz="1800" dirty="0"/>
            </a:br>
            <a:r>
              <a:rPr lang="en-US" sz="1800" dirty="0"/>
              <a:t> So, it’s not just about checking boxes - it’s about </a:t>
            </a:r>
            <a:r>
              <a:rPr lang="en-US" sz="1800" b="1" i="1" dirty="0"/>
              <a:t>motivating</a:t>
            </a:r>
            <a:r>
              <a:rPr lang="en-US" sz="1800" b="1" dirty="0"/>
              <a:t> your team to think safe and work proud</a:t>
            </a:r>
            <a:endParaRPr lang="en-US" sz="1800" dirty="0"/>
          </a:p>
          <a:p>
            <a:pPr>
              <a:buNone/>
            </a:pPr>
            <a:r>
              <a:rPr lang="en-US" sz="1800" b="1" dirty="0">
                <a:ea typeface="+mn-lt"/>
                <a:cs typeface="+mn-lt"/>
              </a:rPr>
              <a:t>How Workhub' s Points System Works:</a:t>
            </a:r>
            <a:br>
              <a:rPr lang="en-US" sz="1800" b="1" dirty="0">
                <a:ea typeface="+mn-lt"/>
                <a:cs typeface="+mn-lt"/>
              </a:rPr>
            </a:br>
            <a:r>
              <a:rPr lang="en-US" sz="1800" b="1" dirty="0">
                <a:ea typeface="+mn-lt"/>
                <a:cs typeface="+mn-lt"/>
              </a:rPr>
              <a:t> Workhub turns safety and training into a game, with REAL rewards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dirty="0"/>
          </a:p>
          <a:p>
            <a:pPr>
              <a:buFont typeface="Calibri" panose="020B0604020202020204" pitchFamily="34" charset="0"/>
              <a:buChar char="-"/>
            </a:pPr>
            <a:r>
              <a:rPr lang="en-US" sz="1600" dirty="0">
                <a:ea typeface="+mn-lt"/>
                <a:cs typeface="+mn-lt"/>
              </a:rPr>
              <a:t>When employee's complete safety training, attend meetings, or meet compliance goals, they </a:t>
            </a:r>
            <a:r>
              <a:rPr lang="en-US" sz="1600" b="1" dirty="0">
                <a:ea typeface="+mn-lt"/>
                <a:cs typeface="+mn-lt"/>
              </a:rPr>
              <a:t>earn points</a:t>
            </a:r>
            <a:r>
              <a:rPr lang="en-US" sz="1600" dirty="0">
                <a:ea typeface="+mn-lt"/>
                <a:cs typeface="+mn-lt"/>
              </a:rPr>
              <a:t>.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1600" dirty="0">
                <a:ea typeface="+mn-lt"/>
                <a:cs typeface="+mn-lt"/>
              </a:rPr>
              <a:t>These points can then be </a:t>
            </a:r>
            <a:r>
              <a:rPr lang="en-US" sz="1600" b="1" dirty="0">
                <a:ea typeface="+mn-lt"/>
                <a:cs typeface="+mn-lt"/>
              </a:rPr>
              <a:t>redeemed in the Workhub store</a:t>
            </a:r>
            <a:r>
              <a:rPr lang="en-US" sz="1600" dirty="0">
                <a:ea typeface="+mn-lt"/>
                <a:cs typeface="+mn-lt"/>
              </a:rPr>
              <a:t> for items like gift cards, tools, PPE gear, or company-branded merch.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1600" dirty="0">
                <a:ea typeface="+mn-lt"/>
                <a:cs typeface="+mn-lt"/>
              </a:rPr>
              <a:t>It’s a fun and effective way to </a:t>
            </a:r>
            <a:r>
              <a:rPr lang="en-US" sz="1600" b="1" dirty="0">
                <a:ea typeface="+mn-lt"/>
                <a:cs typeface="+mn-lt"/>
              </a:rPr>
              <a:t>motivate your team</a:t>
            </a:r>
            <a:r>
              <a:rPr lang="en-US" sz="1600" dirty="0">
                <a:ea typeface="+mn-lt"/>
                <a:cs typeface="+mn-lt"/>
              </a:rPr>
              <a:t>, encourage participation, and keep safety top of mind - without needing constant reminders.</a:t>
            </a:r>
            <a:endParaRPr lang="en-US" sz="1600" dirty="0"/>
          </a:p>
          <a:p>
            <a:pPr marL="0" indent="0">
              <a:buNone/>
            </a:pPr>
            <a:endParaRPr lang="en-US" sz="1800" b="1" dirty="0"/>
          </a:p>
          <a:p>
            <a:pPr>
              <a:buFont typeface="Calibri" panose="020B0604020202020204" pitchFamily="34" charset="0"/>
              <a:buChar char="-"/>
            </a:pPr>
            <a:endParaRPr lang="en-US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/>
              <a:t>2025 SAFETY EXCELLENCE AWARDS | </a:t>
            </a:r>
            <a:r>
              <a:rPr lang="en-US" sz="1200" b="1"/>
              <a:t>BEST PRACTICES SEMINAR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74E17-68E1-338B-617E-D18B1CD5A759}"/>
              </a:ext>
            </a:extLst>
          </p:cNvPr>
          <p:cNvSpPr txBox="1"/>
          <p:nvPr/>
        </p:nvSpPr>
        <p:spPr>
          <a:xfrm>
            <a:off x="340894" y="130342"/>
            <a:ext cx="43213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But here’s the BEST part!!</a:t>
            </a:r>
          </a:p>
        </p:txBody>
      </p:sp>
      <p:pic>
        <p:nvPicPr>
          <p:cNvPr id="2" name="Picture 1" descr="A scratch card with a sign on it&#10;&#10;AI-generated content may be incorrect.">
            <a:extLst>
              <a:ext uri="{FF2B5EF4-FFF2-40B4-BE49-F238E27FC236}">
                <a16:creationId xmlns:a16="http://schemas.microsoft.com/office/drawing/2014/main" id="{10DB9276-516A-9078-FE90-D1F970DF4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180000">
            <a:off x="715935" y="884822"/>
            <a:ext cx="2064775" cy="309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scratch card with a sign on it&#10;&#10;AI-generated content may be incorrect.">
            <a:extLst>
              <a:ext uri="{FF2B5EF4-FFF2-40B4-BE49-F238E27FC236}">
                <a16:creationId xmlns:a16="http://schemas.microsoft.com/office/drawing/2014/main" id="{8CA86F9A-7A13-E41A-CB5B-27797141B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0000">
            <a:off x="1030260" y="1018172"/>
            <a:ext cx="2064775" cy="309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6787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cf9755-c392-47a8-90e5-2cab7b2088c8" xsi:nil="true"/>
    <lcf76f155ced4ddcb4097134ff3c332f xmlns="9594d856-599f-4a3b-a97d-b49ae33144e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F8164ABBBE64B8583EA47391A32E3" ma:contentTypeVersion="19" ma:contentTypeDescription="Create a new document." ma:contentTypeScope="" ma:versionID="a0fc8741d90eb80b3043c4fa7990ffa3">
  <xsd:schema xmlns:xsd="http://www.w3.org/2001/XMLSchema" xmlns:xs="http://www.w3.org/2001/XMLSchema" xmlns:p="http://schemas.microsoft.com/office/2006/metadata/properties" xmlns:ns2="e6cf9755-c392-47a8-90e5-2cab7b2088c8" xmlns:ns3="9594d856-599f-4a3b-a97d-b49ae33144ee" targetNamespace="http://schemas.microsoft.com/office/2006/metadata/properties" ma:root="true" ma:fieldsID="bf7a2a769ad276dea9b08baff5789474" ns2:_="" ns3:_="">
    <xsd:import namespace="e6cf9755-c392-47a8-90e5-2cab7b2088c8"/>
    <xsd:import namespace="9594d856-599f-4a3b-a97d-b49ae33144e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f9755-c392-47a8-90e5-2cab7b2088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31f49f8-d32f-49c1-bdb7-50db704ca24f}" ma:internalName="TaxCatchAll" ma:showField="CatchAllData" ma:web="e6cf9755-c392-47a8-90e5-2cab7b2088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4d856-599f-4a3b-a97d-b49ae33144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6e7acff-fe2a-484b-931e-e5ee589765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FD6A08-1D2C-4994-8E2A-2A4E48302380}">
  <ds:schemaRefs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5997adcb-6aa2-4c4b-bae0-1193d8f4eb40"/>
    <ds:schemaRef ds:uri="e6cf9755-c392-47a8-90e5-2cab7b2088c8"/>
    <ds:schemaRef ds:uri="9594d856-599f-4a3b-a97d-b49ae33144ee"/>
  </ds:schemaRefs>
</ds:datastoreItem>
</file>

<file path=customXml/itemProps2.xml><?xml version="1.0" encoding="utf-8"?>
<ds:datastoreItem xmlns:ds="http://schemas.openxmlformats.org/officeDocument/2006/customXml" ds:itemID="{424B3342-FD8B-435E-B5C5-61BE90F0B5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F1BD16-4D9C-44D7-B3F4-ACD5EFBE64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cf9755-c392-47a8-90e5-2cab7b2088c8"/>
    <ds:schemaRef ds:uri="9594d856-599f-4a3b-a97d-b49ae3314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726</Words>
  <Application>Microsoft Office PowerPoint</Application>
  <PresentationFormat>Widescreen</PresentationFormat>
  <Paragraphs>68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PowerPoint Presentation</vt:lpstr>
      <vt:lpstr>PowerPoint Presentation</vt:lpstr>
      <vt:lpstr>Who is Think Environmental?</vt:lpstr>
      <vt:lpstr>Our History: Built on Safety, Service &amp; Growth</vt:lpstr>
      <vt:lpstr>Customers &amp; Locations </vt:lpstr>
      <vt:lpstr>What is it? </vt:lpstr>
      <vt:lpstr>Training &amp; Certifications </vt:lpstr>
      <vt:lpstr>Training &amp; Certifications </vt:lpstr>
      <vt:lpstr>PowerPoint Presentation</vt:lpstr>
      <vt:lpstr>PowerPoint Presentation</vt:lpstr>
      <vt:lpstr>PowerPoint Presentation</vt:lpstr>
      <vt:lpstr>PowerPoint Presentation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Wolkenhauer</dc:creator>
  <cp:lastModifiedBy>Melissa Wolkenhauer</cp:lastModifiedBy>
  <cp:revision>511</cp:revision>
  <dcterms:created xsi:type="dcterms:W3CDTF">2025-05-22T20:31:15Z</dcterms:created>
  <dcterms:modified xsi:type="dcterms:W3CDTF">2025-06-10T17:41:54Z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0x010100806F8164ABBBE64B8583EA47391A32E3</vt:lpwstr>
  </property>
  <property fmtid="{D5CDD505-2E9C-101B-9397-08002B2CF9AE}" pid="3" name="MediaServiceImageTags">
    <vt:lpwstr/>
  </property>
</Properties>
</file>