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7"/>
  </p:notesMasterIdLst>
  <p:sldIdLst>
    <p:sldId id="257" r:id="rId5"/>
    <p:sldId id="258" r:id="rId6"/>
    <p:sldId id="256" r:id="rId7"/>
    <p:sldId id="260" r:id="rId8"/>
    <p:sldId id="398" r:id="rId9"/>
    <p:sldId id="262" r:id="rId10"/>
    <p:sldId id="264" r:id="rId11"/>
    <p:sldId id="415" r:id="rId12"/>
    <p:sldId id="417" r:id="rId13"/>
    <p:sldId id="425" r:id="rId14"/>
    <p:sldId id="267" r:id="rId15"/>
    <p:sldId id="268"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1525" autoAdjust="0"/>
  </p:normalViewPr>
  <p:slideViewPr>
    <p:cSldViewPr snapToGrid="0">
      <p:cViewPr varScale="1">
        <p:scale>
          <a:sx n="102" d="100"/>
          <a:sy n="102" d="100"/>
        </p:scale>
        <p:origin x="918"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DFEED2-5827-3C4F-9CB9-E7BE73716B2D}" type="datetimeFigureOut">
              <a:rPr lang="en-US" smtClean="0"/>
              <a:t>6/9/2025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C42467-541C-D54F-A973-4E6B7CAD0406}" type="slidenum">
              <a:rPr lang="en-US" smtClean="0"/>
              <a:t>‹#›</a:t>
            </a:fld>
            <a:endParaRPr lang="en-US"/>
          </a:p>
        </p:txBody>
      </p:sp>
    </p:spTree>
    <p:extLst>
      <p:ext uri="{BB962C8B-B14F-4D97-AF65-F5344CB8AC3E}">
        <p14:creationId xmlns:p14="http://schemas.microsoft.com/office/powerpoint/2010/main" val="13173510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CC42467-541C-D54F-A973-4E6B7CAD0406}" type="slidenum">
              <a:rPr lang="en-US" smtClean="0"/>
              <a:t>2</a:t>
            </a:fld>
            <a:endParaRPr lang="en-US"/>
          </a:p>
        </p:txBody>
      </p:sp>
    </p:spTree>
    <p:extLst>
      <p:ext uri="{BB962C8B-B14F-4D97-AF65-F5344CB8AC3E}">
        <p14:creationId xmlns:p14="http://schemas.microsoft.com/office/powerpoint/2010/main" val="93549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9F60943B-8947-4125-B3D5-89F5366150AE}"/>
              </a:ext>
            </a:extLst>
          </p:cNvPr>
          <p:cNvSpPr>
            <a:spLocks noGrp="1" noRot="1" noChangeAspect="1" noChangeArrowheads="1" noTextEdit="1"/>
          </p:cNvSpPr>
          <p:nvPr>
            <p:ph type="sldImg"/>
          </p:nvPr>
        </p:nvSpPr>
        <p:spPr>
          <a:ln/>
        </p:spPr>
      </p:sp>
      <p:sp>
        <p:nvSpPr>
          <p:cNvPr id="16387" name="Rectangle 3">
            <a:extLst>
              <a:ext uri="{FF2B5EF4-FFF2-40B4-BE49-F238E27FC236}">
                <a16:creationId xmlns:a16="http://schemas.microsoft.com/office/drawing/2014/main" id="{BC4A2912-54F4-455E-8D47-428584B73089}"/>
              </a:ext>
            </a:extLst>
          </p:cNvPr>
          <p:cNvSpPr>
            <a:spLocks noGrp="1" noChangeArrowheads="1"/>
          </p:cNvSpPr>
          <p:nvPr>
            <p:ph type="body" idx="1"/>
          </p:nvPr>
        </p:nvSpPr>
        <p:spPr>
          <a:noFill/>
        </p:spPr>
        <p:txBody>
          <a:bodyPr/>
          <a:lstStyle/>
          <a:p>
            <a:r>
              <a:rPr lang="en-US" altLang="en-US"/>
              <a:t>Factor # 1 relates to a belief that ones physical ability, strength, agility, reaction time and reflexes can be utilized to prevent an incident. This is over estimating capability.  This factor also relates to situations where an experienced worker will rely on their years of experience and their knowledge of the task as justification for doing the work a certain way ... a way that may in fact have higher risk.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043E0006-D956-424D-8460-D59E7A434D23}"/>
              </a:ext>
            </a:extLst>
          </p:cNvPr>
          <p:cNvSpPr>
            <a:spLocks noGrp="1" noRot="1" noChangeAspect="1" noChangeArrowheads="1" noTextEdit="1"/>
          </p:cNvSpPr>
          <p:nvPr>
            <p:ph type="sldImg"/>
          </p:nvPr>
        </p:nvSpPr>
        <p:spPr>
          <a:ln/>
        </p:spPr>
      </p:sp>
      <p:sp>
        <p:nvSpPr>
          <p:cNvPr id="24579" name="Rectangle 3">
            <a:extLst>
              <a:ext uri="{FF2B5EF4-FFF2-40B4-BE49-F238E27FC236}">
                <a16:creationId xmlns:a16="http://schemas.microsoft.com/office/drawing/2014/main" id="{8DE79194-F4FB-493D-B0BF-8B05BDBD1461}"/>
              </a:ext>
            </a:extLst>
          </p:cNvPr>
          <p:cNvSpPr>
            <a:spLocks noGrp="1" noChangeArrowheads="1"/>
          </p:cNvSpPr>
          <p:nvPr>
            <p:ph type="body" idx="1"/>
          </p:nvPr>
        </p:nvSpPr>
        <p:spPr>
          <a:noFill/>
        </p:spPr>
        <p:txBody>
          <a:bodyPr/>
          <a:lstStyle/>
          <a:p>
            <a:r>
              <a:rPr lang="en-US" altLang="en-US"/>
              <a:t>Complacency occurs when a worker completes a task successfully many times and has the skill to complete it successfully without thinking.  </a:t>
            </a:r>
          </a:p>
          <a:p>
            <a:r>
              <a:rPr lang="en-US" altLang="en-US"/>
              <a:t>The worker may become unaware of the potential hazards of the task due to the multiple successful completions without the hazard being an issue.  </a:t>
            </a:r>
          </a:p>
          <a:p>
            <a:r>
              <a:rPr lang="en-US" altLang="en-US"/>
              <a:t>The worker has developed enough skill to complete the task without being fully focused on the task.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75CBF2FE-DD05-435C-A132-AE2B9CA8D7D2}"/>
              </a:ext>
            </a:extLst>
          </p:cNvPr>
          <p:cNvSpPr>
            <a:spLocks noGrp="1" noRot="1" noChangeAspect="1" noChangeArrowheads="1" noTextEdit="1"/>
          </p:cNvSpPr>
          <p:nvPr>
            <p:ph type="sldImg"/>
          </p:nvPr>
        </p:nvSpPr>
        <p:spPr>
          <a:ln/>
        </p:spPr>
      </p:sp>
      <p:sp>
        <p:nvSpPr>
          <p:cNvPr id="26627" name="Rectangle 3">
            <a:extLst>
              <a:ext uri="{FF2B5EF4-FFF2-40B4-BE49-F238E27FC236}">
                <a16:creationId xmlns:a16="http://schemas.microsoft.com/office/drawing/2014/main" id="{A36280AB-AAF1-4D72-856F-197541B8DC26}"/>
              </a:ext>
            </a:extLst>
          </p:cNvPr>
          <p:cNvSpPr>
            <a:spLocks noGrp="1" noChangeArrowheads="1"/>
          </p:cNvSpPr>
          <p:nvPr>
            <p:ph type="body" idx="1"/>
          </p:nvPr>
        </p:nvSpPr>
        <p:spPr>
          <a:noFill/>
        </p:spPr>
        <p:txBody>
          <a:bodyPr/>
          <a:lstStyle/>
          <a:p>
            <a:pPr marL="228600" indent="-228600"/>
            <a:r>
              <a:rPr lang="en-US" altLang="en-US" dirty="0"/>
              <a:t>The potential for work execution without having to refocus or refresh can create a blindness to the hazards and risks, thereby increasing risk tolerance due to familiarity. </a:t>
            </a:r>
          </a:p>
          <a:p>
            <a:pPr marL="228600" indent="-228600"/>
            <a:r>
              <a:rPr lang="en-US" altLang="en-US" dirty="0"/>
              <a:t>Complacency is </a:t>
            </a:r>
            <a:r>
              <a:rPr lang="en-US" altLang="en-US" b="1" dirty="0"/>
              <a:t>not </a:t>
            </a:r>
            <a:r>
              <a:rPr lang="en-US" altLang="en-US" dirty="0"/>
              <a:t>laziness or lack of interest in job or </a:t>
            </a:r>
            <a:r>
              <a:rPr lang="en-US" altLang="en-US" b="1" dirty="0"/>
              <a:t>not</a:t>
            </a:r>
            <a:r>
              <a:rPr lang="en-US" altLang="en-US" dirty="0"/>
              <a:t> caring about results. </a:t>
            </a:r>
            <a:br>
              <a:rPr lang="en-US" altLang="en-US" dirty="0"/>
            </a:br>
            <a:r>
              <a:rPr lang="en-US" altLang="en-US" dirty="0"/>
              <a:t>Complacency occurs when the skill level is achieved where the task can be completed without the worker being fully focused on the task. </a:t>
            </a:r>
            <a:br>
              <a:rPr lang="en-US" altLang="en-US" dirty="0"/>
            </a:br>
            <a:r>
              <a:rPr lang="en-US" altLang="en-US" dirty="0"/>
              <a:t>The task can be completed based on habit and experience. (repetitive and completed correctly numerous times) </a:t>
            </a:r>
          </a:p>
          <a:p>
            <a:pPr marL="228600" indent="-228600"/>
            <a:r>
              <a:rPr lang="en-US" altLang="en-US" dirty="0"/>
              <a:t>EXAMPLES:</a:t>
            </a:r>
          </a:p>
          <a:p>
            <a:pPr marL="228600" indent="-228600">
              <a:buFontTx/>
              <a:buAutoNum type="arabicParenR"/>
            </a:pPr>
            <a:r>
              <a:rPr lang="en-US" altLang="en-US" dirty="0"/>
              <a:t>The operator who runs 20 to 30 pigs a day. </a:t>
            </a:r>
            <a:br>
              <a:rPr lang="en-US" altLang="en-US" dirty="0"/>
            </a:br>
            <a:r>
              <a:rPr lang="en-US" altLang="en-US" dirty="0"/>
              <a:t>He opens and close similar valve assemblies in a shift. </a:t>
            </a:r>
            <a:br>
              <a:rPr lang="en-US" altLang="en-US" dirty="0"/>
            </a:br>
            <a:r>
              <a:rPr lang="en-US" altLang="en-US" dirty="0"/>
              <a:t>The opening and closing sequence is identical, no focus required due to repetitive process and no incidents have occurred. </a:t>
            </a:r>
          </a:p>
          <a:p>
            <a:pPr marL="228600" indent="-228600">
              <a:buFontTx/>
              <a:buAutoNum type="arabicParenR"/>
            </a:pPr>
            <a:r>
              <a:rPr lang="en-US" altLang="en-US" dirty="0"/>
              <a:t>The heavy equipment operator who climbs up and down his equipment several times a day. It’s the same task each time and is not the main part of the job (i.e. operating the equipment).  Having never fallen off the ladder, he may get lulled into a sense of security where the three point contact on the ladder no longer seems to be important.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EC1F5B72-2C9C-4C63-9226-39271994FAE1}"/>
              </a:ext>
            </a:extLst>
          </p:cNvPr>
          <p:cNvSpPr>
            <a:spLocks noGrp="1" noRot="1" noChangeAspect="1" noChangeArrowheads="1" noTextEdit="1"/>
          </p:cNvSpPr>
          <p:nvPr>
            <p:ph type="sldImg"/>
          </p:nvPr>
        </p:nvSpPr>
        <p:spPr>
          <a:ln/>
        </p:spPr>
      </p:sp>
      <p:sp>
        <p:nvSpPr>
          <p:cNvPr id="40963" name="Rectangle 3">
            <a:extLst>
              <a:ext uri="{FF2B5EF4-FFF2-40B4-BE49-F238E27FC236}">
                <a16:creationId xmlns:a16="http://schemas.microsoft.com/office/drawing/2014/main" id="{1D27C861-C5CB-4CD9-AAAE-7AF31358FE85}"/>
              </a:ext>
            </a:extLst>
          </p:cNvPr>
          <p:cNvSpPr>
            <a:spLocks noGrp="1" noChangeArrowheads="1"/>
          </p:cNvSpPr>
          <p:nvPr>
            <p:ph type="body" idx="1"/>
          </p:nvPr>
        </p:nvSpPr>
        <p:spPr>
          <a:noFill/>
        </p:spPr>
        <p:txBody>
          <a:bodyPr/>
          <a:lstStyle/>
          <a:p>
            <a:r>
              <a:rPr lang="en-US" altLang="en-US"/>
              <a:t>This factor is linked closely with risk tolerance factor #3 </a:t>
            </a:r>
            <a:r>
              <a:rPr lang="en-US" altLang="en-US" i="1"/>
              <a:t>Seriousness of the Outcome</a:t>
            </a:r>
            <a:r>
              <a:rPr lang="en-US" altLang="en-US"/>
              <a:t>.  If in our past we have had a personal experience with a serious consequence of the activity, we will have lower acceptance or tolerance for risks associated with the activity.  For example, if in our past we have lost a family member or a friend to a drunk driver, we are impacted by that and tend to have less tolerance for drinking and driving.  And it is the same with work place activities.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6/9/2025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6/9/2025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6/9/2025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tandard layout">
    <p:spTree>
      <p:nvGrpSpPr>
        <p:cNvPr id="1" name=""/>
        <p:cNvGrpSpPr/>
        <p:nvPr/>
      </p:nvGrpSpPr>
      <p:grpSpPr>
        <a:xfrm>
          <a:off x="0" y="0"/>
          <a:ext cx="0" cy="0"/>
          <a:chOff x="0" y="0"/>
          <a:chExt cx="0" cy="0"/>
        </a:xfrm>
      </p:grpSpPr>
      <p:sp>
        <p:nvSpPr>
          <p:cNvPr id="5" name="Content Placeholder 2"/>
          <p:cNvSpPr>
            <a:spLocks noGrp="1"/>
          </p:cNvSpPr>
          <p:nvPr>
            <p:ph idx="1" hasCustomPrompt="1"/>
          </p:nvPr>
        </p:nvSpPr>
        <p:spPr>
          <a:xfrm>
            <a:off x="609600" y="1126317"/>
            <a:ext cx="10972800" cy="4935217"/>
          </a:xfrm>
        </p:spPr>
        <p:txBody>
          <a:bodyPr lIns="0" rIns="0"/>
          <a:lstStyle>
            <a:lvl1pPr>
              <a:defRPr sz="2400" spc="0" baseline="0">
                <a:solidFill>
                  <a:srgbClr val="1A3441"/>
                </a:solidFill>
                <a:latin typeface="Segoe UI" panose="020B0502040204020203" pitchFamily="34" charset="0"/>
                <a:ea typeface="Segoe UI" panose="020B0502040204020203" pitchFamily="34" charset="0"/>
                <a:cs typeface="Segoe UI" panose="020B0502040204020203" pitchFamily="34" charset="0"/>
              </a:defRPr>
            </a:lvl1pPr>
            <a:lvl2pPr marL="722295" indent="-366704">
              <a:defRPr sz="2400" spc="0" baseline="0">
                <a:solidFill>
                  <a:srgbClr val="1A3441"/>
                </a:solidFill>
                <a:latin typeface="Segoe UI" panose="020B0502040204020203" pitchFamily="34" charset="0"/>
                <a:ea typeface="Segoe UI" panose="020B0502040204020203" pitchFamily="34" charset="0"/>
                <a:cs typeface="Segoe UI" panose="020B0502040204020203" pitchFamily="34" charset="0"/>
              </a:defRPr>
            </a:lvl2pPr>
            <a:lvl3pPr marL="1077886" indent="-355591">
              <a:defRPr sz="2200" spc="0" baseline="0">
                <a:solidFill>
                  <a:srgbClr val="1A3441"/>
                </a:solidFill>
                <a:latin typeface="Segoe UI" panose="020B0502040204020203" pitchFamily="34" charset="0"/>
                <a:ea typeface="Segoe UI" panose="020B0502040204020203" pitchFamily="34" charset="0"/>
                <a:cs typeface="Segoe UI" panose="020B0502040204020203" pitchFamily="34" charset="0"/>
              </a:defRPr>
            </a:lvl3pPr>
            <a:lvl4pPr marL="1433477" indent="-355591">
              <a:defRPr spc="0" baseline="0">
                <a:solidFill>
                  <a:srgbClr val="1A3441"/>
                </a:solidFill>
                <a:latin typeface="Segoe UI" panose="020B0502040204020203" pitchFamily="34" charset="0"/>
                <a:ea typeface="Segoe UI" panose="020B0502040204020203" pitchFamily="34" charset="0"/>
                <a:cs typeface="Segoe UI" panose="020B0502040204020203" pitchFamily="34" charset="0"/>
              </a:defRPr>
            </a:lvl4pPr>
            <a:lvl5pPr marL="1790655" indent="-357179">
              <a:defRPr spc="0" baseline="0">
                <a:solidFill>
                  <a:srgbClr val="1A3441"/>
                </a:solidFill>
                <a:latin typeface="Segoe UI" panose="020B0502040204020203" pitchFamily="34" charset="0"/>
                <a:ea typeface="Segoe UI" panose="020B0502040204020203" pitchFamily="34" charset="0"/>
                <a:cs typeface="Segoe UI" panose="020B0502040204020203" pitchFamily="34" charset="0"/>
              </a:defRPr>
            </a:lvl5pPr>
          </a:lstStyle>
          <a:p>
            <a:pPr lvl="0"/>
            <a:r>
              <a:rPr lang="en-US" dirty="0"/>
              <a:t>Click to edit Master text styles (Segoe UI 24pt)</a:t>
            </a:r>
          </a:p>
          <a:p>
            <a:pPr lvl="1"/>
            <a:r>
              <a:rPr lang="en-US" dirty="0"/>
              <a:t>Second level (Segoe UI 24pt)</a:t>
            </a:r>
          </a:p>
          <a:p>
            <a:pPr lvl="2"/>
            <a:r>
              <a:rPr lang="en-US" dirty="0"/>
              <a:t>Third level (Segoe UI 22pt)</a:t>
            </a:r>
          </a:p>
          <a:p>
            <a:pPr lvl="3"/>
            <a:r>
              <a:rPr lang="en-US" dirty="0"/>
              <a:t>Fourth level (Segoe UI 20pt)</a:t>
            </a:r>
          </a:p>
          <a:p>
            <a:pPr lvl="4"/>
            <a:r>
              <a:rPr lang="en-US" dirty="0"/>
              <a:t>Fifth level (Segoe UI 20pt)</a:t>
            </a:r>
            <a:endParaRPr lang="en-GB" dirty="0"/>
          </a:p>
        </p:txBody>
      </p:sp>
      <p:sp>
        <p:nvSpPr>
          <p:cNvPr id="6" name="Text Placeholder 11"/>
          <p:cNvSpPr>
            <a:spLocks noGrp="1"/>
          </p:cNvSpPr>
          <p:nvPr>
            <p:ph type="body" sz="quarter" idx="13" hasCustomPrompt="1"/>
          </p:nvPr>
        </p:nvSpPr>
        <p:spPr>
          <a:xfrm>
            <a:off x="623393" y="295938"/>
            <a:ext cx="10945216" cy="610255"/>
          </a:xfrm>
          <a:prstGeom prst="rect">
            <a:avLst/>
          </a:prstGeom>
        </p:spPr>
        <p:txBody>
          <a:bodyPr lIns="0" tIns="0" rIns="0" bIns="0" anchor="b">
            <a:noAutofit/>
          </a:bodyPr>
          <a:lstStyle>
            <a:lvl1pPr marL="0" indent="0">
              <a:buNone/>
              <a:defRPr sz="2800" b="0" spc="0" baseline="0">
                <a:solidFill>
                  <a:srgbClr val="1A3441"/>
                </a:solidFill>
                <a:latin typeface="+mj-lt"/>
                <a:ea typeface="Segoe UI" panose="020B0502040204020203" pitchFamily="34" charset="0"/>
                <a:cs typeface="Segoe UI" panose="020B0502040204020203" pitchFamily="34" charset="0"/>
              </a:defRPr>
            </a:lvl1pPr>
            <a:lvl2pPr>
              <a:defRPr sz="3600" spc="40" baseline="0">
                <a:solidFill>
                  <a:srgbClr val="384D9B"/>
                </a:solidFill>
                <a:latin typeface="Arial" panose="020B0604020202020204" pitchFamily="34" charset="0"/>
              </a:defRPr>
            </a:lvl2pPr>
            <a:lvl3pPr>
              <a:defRPr sz="3600" spc="40" baseline="0">
                <a:solidFill>
                  <a:srgbClr val="384D9B"/>
                </a:solidFill>
                <a:latin typeface="Arial" panose="020B0604020202020204" pitchFamily="34" charset="0"/>
              </a:defRPr>
            </a:lvl3pPr>
            <a:lvl4pPr>
              <a:defRPr sz="3600" spc="40" baseline="0">
                <a:solidFill>
                  <a:srgbClr val="384D9B"/>
                </a:solidFill>
                <a:latin typeface="Arial" panose="020B0604020202020204" pitchFamily="34" charset="0"/>
              </a:defRPr>
            </a:lvl4pPr>
            <a:lvl5pPr>
              <a:defRPr sz="3600" spc="40" baseline="0">
                <a:solidFill>
                  <a:srgbClr val="384D9B"/>
                </a:solidFill>
                <a:latin typeface="Arial" panose="020B0604020202020204" pitchFamily="34" charset="0"/>
              </a:defRPr>
            </a:lvl5pPr>
          </a:lstStyle>
          <a:p>
            <a:pPr lvl="0"/>
            <a:r>
              <a:rPr lang="en-GB" dirty="0"/>
              <a:t>Slide title (Segoe UI 28pt)</a:t>
            </a:r>
          </a:p>
        </p:txBody>
      </p:sp>
      <p:cxnSp>
        <p:nvCxnSpPr>
          <p:cNvPr id="9" name="Straight Connector 8"/>
          <p:cNvCxnSpPr/>
          <p:nvPr userDrawn="1"/>
        </p:nvCxnSpPr>
        <p:spPr>
          <a:xfrm>
            <a:off x="596902" y="1004457"/>
            <a:ext cx="11005820" cy="0"/>
          </a:xfrm>
          <a:prstGeom prst="line">
            <a:avLst/>
          </a:prstGeom>
          <a:ln w="6350">
            <a:solidFill>
              <a:srgbClr val="233845"/>
            </a:solidFill>
          </a:ln>
        </p:spPr>
        <p:style>
          <a:lnRef idx="1">
            <a:schemeClr val="accent1"/>
          </a:lnRef>
          <a:fillRef idx="0">
            <a:schemeClr val="accent1"/>
          </a:fillRef>
          <a:effectRef idx="0">
            <a:schemeClr val="accent1"/>
          </a:effectRef>
          <a:fontRef idx="minor">
            <a:schemeClr val="tx1"/>
          </a:fontRef>
        </p:style>
      </p:cxnSp>
      <p:sp>
        <p:nvSpPr>
          <p:cNvPr id="12" name="Slide Number Placeholder 4"/>
          <p:cNvSpPr>
            <a:spLocks noGrp="1"/>
          </p:cNvSpPr>
          <p:nvPr>
            <p:ph type="sldNum" sz="quarter" idx="4"/>
          </p:nvPr>
        </p:nvSpPr>
        <p:spPr>
          <a:xfrm>
            <a:off x="602067" y="6335890"/>
            <a:ext cx="680636" cy="253999"/>
          </a:xfrm>
          <a:prstGeom prst="rect">
            <a:avLst/>
          </a:prstGeom>
        </p:spPr>
        <p:txBody>
          <a:bodyPr vert="horz" lIns="91440" tIns="45720" rIns="91440" bIns="45720" rtlCol="0" anchor="ctr"/>
          <a:lstStyle>
            <a:lvl1pPr algn="l">
              <a:defRPr sz="800" spc="-100" baseline="0">
                <a:solidFill>
                  <a:schemeClr val="bg1">
                    <a:lumMod val="75000"/>
                  </a:schemeClr>
                </a:solidFill>
                <a:latin typeface="+mj-lt"/>
                <a:cs typeface="Arial" panose="020B0604020202020204" pitchFamily="34" charset="0"/>
              </a:defRPr>
            </a:lvl1pPr>
          </a:lstStyle>
          <a:p>
            <a:fld id="{3B3120AC-0FB0-4B1F-9EA2-DF78B8AED3C7}" type="slidenum">
              <a:rPr lang="en-GB" smtClean="0"/>
              <a:pPr/>
              <a:t>‹#›</a:t>
            </a:fld>
            <a:endParaRPr lang="en-GB" dirty="0"/>
          </a:p>
        </p:txBody>
      </p:sp>
      <p:sp>
        <p:nvSpPr>
          <p:cNvPr id="13" name="Date Placeholder 1"/>
          <p:cNvSpPr>
            <a:spLocks noGrp="1"/>
          </p:cNvSpPr>
          <p:nvPr>
            <p:ph type="dt" sz="half" idx="2"/>
          </p:nvPr>
        </p:nvSpPr>
        <p:spPr>
          <a:xfrm>
            <a:off x="1282703" y="6335890"/>
            <a:ext cx="1790699" cy="253999"/>
          </a:xfrm>
          <a:prstGeom prst="rect">
            <a:avLst/>
          </a:prstGeom>
        </p:spPr>
        <p:txBody>
          <a:bodyPr vert="horz" lIns="91440" tIns="45720" rIns="91440" bIns="45720" rtlCol="0" anchor="ctr"/>
          <a:lstStyle>
            <a:lvl1pPr algn="l">
              <a:defRPr sz="800">
                <a:solidFill>
                  <a:schemeClr val="tx1">
                    <a:tint val="75000"/>
                  </a:schemeClr>
                </a:solidFill>
                <a:latin typeface="+mj-lt"/>
              </a:defRPr>
            </a:lvl1pPr>
          </a:lstStyle>
          <a:p>
            <a:r>
              <a:rPr lang="en-US"/>
              <a:t>A presentation by Wood.</a:t>
            </a:r>
            <a:endParaRPr lang="en-GB"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93120" y="6399899"/>
            <a:ext cx="894123" cy="133011"/>
          </a:xfrm>
          <a:prstGeom prst="rect">
            <a:avLst/>
          </a:prstGeom>
        </p:spPr>
      </p:pic>
      <p:sp>
        <p:nvSpPr>
          <p:cNvPr id="15" name="Footer Placeholder 3"/>
          <p:cNvSpPr>
            <a:spLocks noGrp="1"/>
          </p:cNvSpPr>
          <p:nvPr>
            <p:ph type="ftr" sz="quarter" idx="3"/>
          </p:nvPr>
        </p:nvSpPr>
        <p:spPr>
          <a:xfrm>
            <a:off x="3073401" y="6335890"/>
            <a:ext cx="7353300" cy="253999"/>
          </a:xfrm>
          <a:prstGeom prst="rect">
            <a:avLst/>
          </a:prstGeom>
        </p:spPr>
        <p:txBody>
          <a:bodyPr vert="horz" lIns="91440" tIns="45720" rIns="91440" bIns="45720" rtlCol="0" anchor="ctr"/>
          <a:lstStyle>
            <a:lvl1pPr algn="l">
              <a:defRPr sz="800" spc="0" baseline="0">
                <a:solidFill>
                  <a:schemeClr val="bg1">
                    <a:lumMod val="75000"/>
                  </a:schemeClr>
                </a:solidFill>
                <a:latin typeface="+mj-lt"/>
                <a:cs typeface="Arial" panose="020B0604020202020204" pitchFamily="34" charset="0"/>
              </a:defRPr>
            </a:lvl1pPr>
          </a:lstStyle>
          <a:p>
            <a:endParaRPr lang="en-GB" dirty="0"/>
          </a:p>
        </p:txBody>
      </p:sp>
    </p:spTree>
    <p:extLst>
      <p:ext uri="{BB962C8B-B14F-4D97-AF65-F5344CB8AC3E}">
        <p14:creationId xmlns:p14="http://schemas.microsoft.com/office/powerpoint/2010/main" val="41806623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6/9/2025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6/9/2025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6/9/2025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6/9/2025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6/9/2025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6/9/2025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6/9/2025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6/9/2025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US" smtClean="0"/>
              <a:t>6/9/2025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7.png"/><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hyperlink" Target="https://www.cdc.gov/niosh/ventilation/faq/index.html" TargetMode="External"/><Relationship Id="rId2" Type="http://schemas.openxmlformats.org/officeDocument/2006/relationships/image" Target="../media/image16.jpg"/><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image" Target="../media/image17.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11.png"/><Relationship Id="rId4" Type="http://schemas.openxmlformats.org/officeDocument/2006/relationships/image" Target="cid:image001.png@01D73830.918AD720"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13.jpe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drawing of a factory&#10;&#10;AI-generated content may be incorrect.">
            <a:extLst>
              <a:ext uri="{FF2B5EF4-FFF2-40B4-BE49-F238E27FC236}">
                <a16:creationId xmlns:a16="http://schemas.microsoft.com/office/drawing/2014/main" id="{340A0F46-7138-C129-46B7-07479C133A92}"/>
              </a:ext>
            </a:extLst>
          </p:cNvPr>
          <p:cNvPicPr>
            <a:picLocks noChangeAspect="1"/>
          </p:cNvPicPr>
          <p:nvPr/>
        </p:nvPicPr>
        <p:blipFill>
          <a:blip r:embed="rId2"/>
          <a:srcRect l="12233" r="12233"/>
          <a:stretch>
            <a:fillRect/>
          </a:stretch>
        </p:blipFill>
        <p:spPr>
          <a:xfrm>
            <a:off x="-13398" y="-290"/>
            <a:ext cx="12209661" cy="6860405"/>
          </a:xfrm>
          <a:prstGeom prst="rect">
            <a:avLst/>
          </a:prstGeom>
        </p:spPr>
      </p:pic>
      <p:sp>
        <p:nvSpPr>
          <p:cNvPr id="6" name="Rectangle 5">
            <a:extLst>
              <a:ext uri="{FF2B5EF4-FFF2-40B4-BE49-F238E27FC236}">
                <a16:creationId xmlns:a16="http://schemas.microsoft.com/office/drawing/2014/main" id="{2CEE161D-7CF9-CBAB-1C7B-FADE17FB1DF4}"/>
              </a:ext>
            </a:extLst>
          </p:cNvPr>
          <p:cNvSpPr/>
          <p:nvPr/>
        </p:nvSpPr>
        <p:spPr>
          <a:xfrm>
            <a:off x="3842103" y="-290"/>
            <a:ext cx="8349897" cy="6858290"/>
          </a:xfrm>
          <a:prstGeom prst="rect">
            <a:avLst/>
          </a:prstGeom>
          <a:gradFill flip="none" rotWithShape="0">
            <a:gsLst>
              <a:gs pos="0">
                <a:schemeClr val="accent1">
                  <a:lumMod val="5000"/>
                  <a:lumOff val="95000"/>
                  <a:alpha val="0"/>
                </a:schemeClr>
              </a:gs>
              <a:gs pos="58000">
                <a:schemeClr val="tx1">
                  <a:alpha val="50000"/>
                </a:schemeClr>
              </a:gs>
            </a:gsLst>
            <a:lin ang="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4">
            <a:extLst>
              <a:ext uri="{FF2B5EF4-FFF2-40B4-BE49-F238E27FC236}">
                <a16:creationId xmlns:a16="http://schemas.microsoft.com/office/drawing/2014/main" id="{D29E7C9D-B38E-B5AB-DBE0-0B80D462A715}"/>
              </a:ext>
            </a:extLst>
          </p:cNvPr>
          <p:cNvSpPr txBox="1"/>
          <p:nvPr/>
        </p:nvSpPr>
        <p:spPr>
          <a:xfrm>
            <a:off x="6481838" y="223761"/>
            <a:ext cx="4867275" cy="27699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dirty="0">
                <a:solidFill>
                  <a:srgbClr val="FFFFFF"/>
                </a:solidFill>
              </a:rPr>
              <a:t>2025 SAFETY EXCELLENCE AWARDS | </a:t>
            </a:r>
            <a:r>
              <a:rPr lang="en-US" sz="1200" b="1" dirty="0">
                <a:solidFill>
                  <a:srgbClr val="FFFFFF"/>
                </a:solidFill>
              </a:rPr>
              <a:t>BEST PRACTICES SEMINAR</a:t>
            </a:r>
          </a:p>
        </p:txBody>
      </p:sp>
      <p:pic>
        <p:nvPicPr>
          <p:cNvPr id="9" name="Picture 8" descr="A black background with gold text&#10;&#10;AI-generated content may be incorrect.">
            <a:extLst>
              <a:ext uri="{FF2B5EF4-FFF2-40B4-BE49-F238E27FC236}">
                <a16:creationId xmlns:a16="http://schemas.microsoft.com/office/drawing/2014/main" id="{56607AA5-D43F-FC8A-F000-EAC7BDA7480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90712" y="838997"/>
            <a:ext cx="4452677" cy="1823381"/>
          </a:xfrm>
          <a:prstGeom prst="rect">
            <a:avLst/>
          </a:prstGeom>
          <a:effectLst>
            <a:outerShdw blurRad="163763" dist="38100" dir="5400000" sx="101000" sy="101000" algn="t" rotWithShape="0">
              <a:prstClr val="black">
                <a:alpha val="86000"/>
              </a:prstClr>
            </a:outerShdw>
          </a:effectLst>
        </p:spPr>
      </p:pic>
      <p:pic>
        <p:nvPicPr>
          <p:cNvPr id="5" name="Picture 4" descr="A blue and white diamond shaped frame&#10;&#10;AI-generated content may be incorrect.">
            <a:extLst>
              <a:ext uri="{FF2B5EF4-FFF2-40B4-BE49-F238E27FC236}">
                <a16:creationId xmlns:a16="http://schemas.microsoft.com/office/drawing/2014/main" id="{99EA263B-10C5-01E2-2145-0E2E3BFD9F20}"/>
              </a:ext>
            </a:extLst>
          </p:cNvPr>
          <p:cNvPicPr>
            <a:picLocks noChangeAspect="1"/>
          </p:cNvPicPr>
          <p:nvPr/>
        </p:nvPicPr>
        <p:blipFill>
          <a:blip r:embed="rId4"/>
          <a:stretch>
            <a:fillRect/>
          </a:stretch>
        </p:blipFill>
        <p:spPr>
          <a:xfrm>
            <a:off x="-713047" y="100642"/>
            <a:ext cx="6659451" cy="6858000"/>
          </a:xfrm>
          <a:prstGeom prst="rect">
            <a:avLst/>
          </a:prstGeom>
        </p:spPr>
      </p:pic>
      <p:sp>
        <p:nvSpPr>
          <p:cNvPr id="7" name="Title 1">
            <a:extLst>
              <a:ext uri="{FF2B5EF4-FFF2-40B4-BE49-F238E27FC236}">
                <a16:creationId xmlns:a16="http://schemas.microsoft.com/office/drawing/2014/main" id="{622D20DB-0AFA-9AC4-82B4-6CC096F66F01}"/>
              </a:ext>
            </a:extLst>
          </p:cNvPr>
          <p:cNvSpPr txBox="1">
            <a:spLocks/>
          </p:cNvSpPr>
          <p:nvPr/>
        </p:nvSpPr>
        <p:spPr>
          <a:xfrm>
            <a:off x="5942162" y="2743877"/>
            <a:ext cx="6065354" cy="1313711"/>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chemeClr val="bg1"/>
                </a:solidFill>
                <a:effectLst>
                  <a:outerShdw blurRad="50800" dist="38100" dir="2700000" algn="tl" rotWithShape="0">
                    <a:prstClr val="black">
                      <a:alpha val="40000"/>
                    </a:prstClr>
                  </a:outerShdw>
                </a:effectLst>
                <a:latin typeface="Arial Black" panose="020B0604020202020204" pitchFamily="34" charset="0"/>
                <a:cs typeface="Arial Black" panose="020B0604020202020204" pitchFamily="34" charset="0"/>
              </a:rPr>
              <a:t>GENERAL CONTRACTOR MEDIUM</a:t>
            </a:r>
          </a:p>
          <a:p>
            <a:r>
              <a:rPr lang="en-US" sz="2800"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BEST IN CLASS</a:t>
            </a:r>
          </a:p>
        </p:txBody>
      </p:sp>
      <p:sp>
        <p:nvSpPr>
          <p:cNvPr id="2" name="TextBox 19">
            <a:extLst>
              <a:ext uri="{FF2B5EF4-FFF2-40B4-BE49-F238E27FC236}">
                <a16:creationId xmlns:a16="http://schemas.microsoft.com/office/drawing/2014/main" id="{64909615-9883-F883-084F-E43BC83C20A6}"/>
              </a:ext>
            </a:extLst>
          </p:cNvPr>
          <p:cNvSpPr txBox="1"/>
          <p:nvPr/>
        </p:nvSpPr>
        <p:spPr>
          <a:xfrm>
            <a:off x="5949341" y="4158520"/>
            <a:ext cx="5804006" cy="181588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a:solidFill>
                  <a:schemeClr val="bg1"/>
                </a:solidFill>
                <a:effectLst>
                  <a:outerShdw blurRad="50800" dist="38100" dir="2700000" algn="tl" rotWithShape="0">
                    <a:prstClr val="black">
                      <a:alpha val="40000"/>
                    </a:prstClr>
                  </a:outerShdw>
                </a:effectLst>
              </a:rPr>
              <a:t>Founded in 1959, Norrell is a locally owned general contractor distinguished for its proficiency across a spectrum of craft disciplines. Our commitment is underscored by the delivery of world-class services in construction. Our expertise spans I&amp;E, Mechanical, Civil, HVAC, Cranes &amp; Elevators, Plumbing, and Building Construction, each area refined to meet the evolving needs of our clients.</a:t>
            </a:r>
            <a:endParaRPr lang="en-US">
              <a:solidFill>
                <a:schemeClr val="bg1"/>
              </a:solidFill>
              <a:effectLst>
                <a:outerShdw blurRad="50800" dist="38100" dir="2700000" algn="tl" rotWithShape="0">
                  <a:prstClr val="black">
                    <a:alpha val="40000"/>
                  </a:prstClr>
                </a:outerShdw>
              </a:effectLst>
            </a:endParaRPr>
          </a:p>
        </p:txBody>
      </p:sp>
      <p:pic>
        <p:nvPicPr>
          <p:cNvPr id="11" name="Picture 10" descr="A red and black logo&#10;&#10;AI-generated content may be incorrect.">
            <a:extLst>
              <a:ext uri="{FF2B5EF4-FFF2-40B4-BE49-F238E27FC236}">
                <a16:creationId xmlns:a16="http://schemas.microsoft.com/office/drawing/2014/main" id="{0B05063F-532B-225D-7282-A8953843762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8653" y="2743877"/>
            <a:ext cx="4290723" cy="1559678"/>
          </a:xfrm>
          <a:prstGeom prst="rect">
            <a:avLst/>
          </a:prstGeom>
        </p:spPr>
      </p:pic>
    </p:spTree>
    <p:extLst>
      <p:ext uri="{BB962C8B-B14F-4D97-AF65-F5344CB8AC3E}">
        <p14:creationId xmlns:p14="http://schemas.microsoft.com/office/powerpoint/2010/main" val="10135153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black and orange rectangle with white text&#10;&#10;AI-generated content may be incorrect.">
            <a:extLst>
              <a:ext uri="{FF2B5EF4-FFF2-40B4-BE49-F238E27FC236}">
                <a16:creationId xmlns:a16="http://schemas.microsoft.com/office/drawing/2014/main" id="{84DC6D46-5E3D-C308-678C-39A7A706A8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17506" name="Text Box 34">
            <a:extLst>
              <a:ext uri="{FF2B5EF4-FFF2-40B4-BE49-F238E27FC236}">
                <a16:creationId xmlns:a16="http://schemas.microsoft.com/office/drawing/2014/main" id="{1B95D849-F012-4D33-88D4-DB7385C74863}"/>
              </a:ext>
            </a:extLst>
          </p:cNvPr>
          <p:cNvSpPr txBox="1">
            <a:spLocks noChangeArrowheads="1"/>
          </p:cNvSpPr>
          <p:nvPr/>
        </p:nvSpPr>
        <p:spPr bwMode="auto">
          <a:xfrm>
            <a:off x="8729663" y="2421562"/>
            <a:ext cx="3462337"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defRPr/>
            </a:pPr>
            <a:r>
              <a:rPr lang="en-CA" sz="1800" b="1" dirty="0">
                <a:solidFill>
                  <a:srgbClr val="FF3300"/>
                </a:solidFill>
                <a:latin typeface="Calibri" panose="020F0502020204030204" pitchFamily="34" charset="0"/>
              </a:rPr>
              <a:t>	When we have had a personal experience in our past with a serious outcome, we will be less accepting of the risks associated with the activity. </a:t>
            </a:r>
            <a:endParaRPr lang="en-CA" sz="1050" dirty="0">
              <a:effectLst>
                <a:outerShdw blurRad="38100" dist="38100" dir="2700000" algn="tl">
                  <a:srgbClr val="C0C0C0"/>
                </a:outerShdw>
              </a:effectLst>
              <a:latin typeface="Calibri" panose="020F0502020204030204" pitchFamily="34" charset="0"/>
            </a:endParaRPr>
          </a:p>
        </p:txBody>
      </p:sp>
      <p:sp>
        <p:nvSpPr>
          <p:cNvPr id="617507" name="Text Box 35">
            <a:extLst>
              <a:ext uri="{FF2B5EF4-FFF2-40B4-BE49-F238E27FC236}">
                <a16:creationId xmlns:a16="http://schemas.microsoft.com/office/drawing/2014/main" id="{18231976-C794-497A-AD49-6FCA7E50E84F}"/>
              </a:ext>
            </a:extLst>
          </p:cNvPr>
          <p:cNvSpPr txBox="1">
            <a:spLocks noChangeArrowheads="1"/>
          </p:cNvSpPr>
          <p:nvPr/>
        </p:nvSpPr>
        <p:spPr bwMode="auto">
          <a:xfrm>
            <a:off x="3013906" y="1042405"/>
            <a:ext cx="7185783" cy="41560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defRPr/>
            </a:pPr>
            <a:endParaRPr lang="en-CA" sz="900" b="1" dirty="0">
              <a:effectLst>
                <a:outerShdw blurRad="38100" dist="38100" dir="2700000" algn="tl">
                  <a:srgbClr val="C0C0C0"/>
                </a:outerShdw>
              </a:effectLst>
              <a:latin typeface="Calibri" panose="020F0502020204030204" pitchFamily="34" charset="0"/>
            </a:endParaRPr>
          </a:p>
          <a:p>
            <a:pPr>
              <a:spcBef>
                <a:spcPct val="50000"/>
              </a:spcBef>
              <a:buFontTx/>
              <a:buAutoNum type="arabicPeriod"/>
              <a:defRPr/>
            </a:pPr>
            <a:r>
              <a:rPr lang="en-CA" sz="1600" b="1" dirty="0">
                <a:effectLst>
                  <a:outerShdw blurRad="38100" dist="38100" dir="2700000" algn="tl">
                    <a:srgbClr val="C0C0C0"/>
                  </a:outerShdw>
                </a:effectLst>
                <a:latin typeface="Calibri" panose="020F0502020204030204" pitchFamily="34" charset="0"/>
              </a:rPr>
              <a:t>Overestimating Capability/Experience        </a:t>
            </a:r>
            <a:endParaRPr lang="en-CA" sz="1600" b="1" dirty="0">
              <a:solidFill>
                <a:srgbClr val="FF0000"/>
              </a:solidFill>
              <a:effectLst>
                <a:outerShdw blurRad="38100" dist="38100" dir="2700000" algn="tl">
                  <a:srgbClr val="C0C0C0"/>
                </a:outerShdw>
              </a:effectLst>
              <a:latin typeface="Calibri" panose="020F0502020204030204" pitchFamily="34" charset="0"/>
              <a:cs typeface="Times New Roman" panose="02020603050405020304" pitchFamily="18" charset="0"/>
            </a:endParaRPr>
          </a:p>
          <a:p>
            <a:pPr>
              <a:spcBef>
                <a:spcPct val="50000"/>
              </a:spcBef>
              <a:buFontTx/>
              <a:buAutoNum type="arabicPeriod"/>
              <a:defRPr/>
            </a:pPr>
            <a:r>
              <a:rPr lang="en-CA" sz="1800" b="1" dirty="0">
                <a:effectLst>
                  <a:outerShdw blurRad="38100" dist="38100" dir="2700000" algn="tl">
                    <a:srgbClr val="C0C0C0"/>
                  </a:outerShdw>
                </a:effectLst>
                <a:latin typeface="Calibri" panose="020F0502020204030204" pitchFamily="34" charset="0"/>
              </a:rPr>
              <a:t>Familiarity with the Task</a:t>
            </a:r>
            <a:endParaRPr lang="en-CA" sz="1800" b="1" dirty="0">
              <a:effectLst>
                <a:outerShdw blurRad="38100" dist="38100" dir="2700000" algn="tl">
                  <a:srgbClr val="C0C0C0"/>
                </a:outerShdw>
              </a:effectLst>
              <a:latin typeface="Calibri" panose="020F0502020204030204" pitchFamily="34" charset="0"/>
              <a:cs typeface="Times New Roman" panose="02020603050405020304" pitchFamily="18" charset="0"/>
            </a:endParaRPr>
          </a:p>
          <a:p>
            <a:pPr>
              <a:spcBef>
                <a:spcPct val="50000"/>
              </a:spcBef>
              <a:buFontTx/>
              <a:buAutoNum type="arabicPeriod"/>
              <a:defRPr/>
            </a:pPr>
            <a:r>
              <a:rPr lang="en-CA" sz="1600" b="1" dirty="0">
                <a:effectLst>
                  <a:outerShdw blurRad="38100" dist="38100" dir="2700000" algn="tl">
                    <a:srgbClr val="C0C0C0"/>
                  </a:outerShdw>
                </a:effectLst>
                <a:latin typeface="Calibri" panose="020F0502020204030204" pitchFamily="34" charset="0"/>
              </a:rPr>
              <a:t>Seriousness of Outcome		</a:t>
            </a:r>
            <a:endParaRPr lang="en-CA" sz="1600" b="1" dirty="0">
              <a:solidFill>
                <a:srgbClr val="008000"/>
              </a:solidFill>
              <a:effectLst>
                <a:outerShdw blurRad="38100" dist="38100" dir="2700000" algn="tl">
                  <a:srgbClr val="C0C0C0"/>
                </a:outerShdw>
              </a:effectLst>
              <a:latin typeface="Calibri" panose="020F0502020204030204" pitchFamily="34" charset="0"/>
              <a:cs typeface="Times New Roman" panose="02020603050405020304" pitchFamily="18" charset="0"/>
            </a:endParaRPr>
          </a:p>
          <a:p>
            <a:pPr>
              <a:spcBef>
                <a:spcPct val="50000"/>
              </a:spcBef>
              <a:buFontTx/>
              <a:buAutoNum type="arabicPeriod"/>
              <a:defRPr/>
            </a:pPr>
            <a:r>
              <a:rPr lang="en-CA" sz="1600" b="1" dirty="0">
                <a:effectLst>
                  <a:outerShdw blurRad="38100" dist="38100" dir="2700000" algn="tl">
                    <a:srgbClr val="C0C0C0"/>
                  </a:outerShdw>
                </a:effectLst>
                <a:latin typeface="Calibri" panose="020F0502020204030204" pitchFamily="34" charset="0"/>
                <a:cs typeface="Times New Roman" panose="02020603050405020304" pitchFamily="18" charset="0"/>
              </a:rPr>
              <a:t>Voluntary Actions and Being in Control</a:t>
            </a:r>
            <a:endParaRPr lang="en-CA" sz="1600" b="1" dirty="0">
              <a:solidFill>
                <a:srgbClr val="FF0000"/>
              </a:solidFill>
              <a:effectLst>
                <a:outerShdw blurRad="38100" dist="38100" dir="2700000" algn="tl">
                  <a:srgbClr val="C0C0C0"/>
                </a:outerShdw>
              </a:effectLst>
              <a:latin typeface="Calibri" panose="020F0502020204030204" pitchFamily="34" charset="0"/>
              <a:cs typeface="Times New Roman" panose="02020603050405020304" pitchFamily="18" charset="0"/>
            </a:endParaRPr>
          </a:p>
          <a:p>
            <a:pPr>
              <a:spcBef>
                <a:spcPct val="50000"/>
              </a:spcBef>
              <a:buFontTx/>
              <a:buAutoNum type="arabicPeriod"/>
              <a:defRPr/>
            </a:pPr>
            <a:r>
              <a:rPr lang="en-CA" b="1" dirty="0">
                <a:solidFill>
                  <a:srgbClr val="FF0000"/>
                </a:solidFill>
                <a:effectLst>
                  <a:outerShdw blurRad="38100" dist="38100" dir="2700000" algn="tl">
                    <a:srgbClr val="C0C0C0"/>
                  </a:outerShdw>
                </a:effectLst>
                <a:latin typeface="Calibri" panose="020F0502020204030204" pitchFamily="34" charset="0"/>
                <a:cs typeface="Times New Roman" panose="02020603050405020304" pitchFamily="18" charset="0"/>
              </a:rPr>
              <a:t>Personal Experience with an Outcome</a:t>
            </a:r>
          </a:p>
          <a:p>
            <a:pPr>
              <a:spcBef>
                <a:spcPct val="50000"/>
              </a:spcBef>
              <a:buFontTx/>
              <a:buAutoNum type="arabicPeriod"/>
              <a:defRPr/>
            </a:pPr>
            <a:r>
              <a:rPr lang="en-CA" sz="1600" b="1" dirty="0">
                <a:effectLst>
                  <a:outerShdw blurRad="38100" dist="38100" dir="2700000" algn="tl">
                    <a:srgbClr val="C0C0C0"/>
                  </a:outerShdw>
                </a:effectLst>
                <a:latin typeface="Calibri" panose="020F0502020204030204" pitchFamily="34" charset="0"/>
                <a:cs typeface="Times New Roman" panose="02020603050405020304" pitchFamily="18" charset="0"/>
              </a:rPr>
              <a:t>Cost of Non-Compliance		</a:t>
            </a:r>
            <a:endParaRPr lang="en-CA" sz="1600" b="1" dirty="0">
              <a:solidFill>
                <a:srgbClr val="008000"/>
              </a:solidFill>
              <a:effectLst>
                <a:outerShdw blurRad="38100" dist="38100" dir="2700000" algn="tl">
                  <a:srgbClr val="C0C0C0"/>
                </a:outerShdw>
              </a:effectLst>
              <a:latin typeface="Calibri" panose="020F0502020204030204" pitchFamily="34" charset="0"/>
              <a:cs typeface="Times New Roman" panose="02020603050405020304" pitchFamily="18" charset="0"/>
            </a:endParaRPr>
          </a:p>
          <a:p>
            <a:pPr>
              <a:spcBef>
                <a:spcPct val="50000"/>
              </a:spcBef>
              <a:buFontTx/>
              <a:buAutoNum type="arabicPeriod"/>
              <a:defRPr/>
            </a:pPr>
            <a:r>
              <a:rPr lang="en-CA" sz="1600" b="1" dirty="0">
                <a:effectLst>
                  <a:outerShdw blurRad="38100" dist="38100" dir="2700000" algn="tl">
                    <a:srgbClr val="C0C0C0"/>
                  </a:outerShdw>
                </a:effectLst>
                <a:latin typeface="Calibri" panose="020F0502020204030204" pitchFamily="34" charset="0"/>
                <a:cs typeface="Times New Roman" panose="02020603050405020304" pitchFamily="18" charset="0"/>
              </a:rPr>
              <a:t>Confidence in the Equipment	</a:t>
            </a:r>
            <a:endParaRPr lang="en-CA" sz="1600" b="1" dirty="0">
              <a:solidFill>
                <a:srgbClr val="FF0000"/>
              </a:solidFill>
              <a:effectLst>
                <a:outerShdw blurRad="38100" dist="38100" dir="2700000" algn="tl">
                  <a:srgbClr val="C0C0C0"/>
                </a:outerShdw>
              </a:effectLst>
              <a:latin typeface="Calibri" panose="020F0502020204030204" pitchFamily="34" charset="0"/>
              <a:cs typeface="Times New Roman" panose="02020603050405020304" pitchFamily="18" charset="0"/>
            </a:endParaRPr>
          </a:p>
          <a:p>
            <a:pPr>
              <a:spcBef>
                <a:spcPct val="50000"/>
              </a:spcBef>
              <a:buFontTx/>
              <a:buAutoNum type="arabicPeriod"/>
              <a:defRPr/>
            </a:pPr>
            <a:r>
              <a:rPr lang="en-CA" sz="1600" b="1" dirty="0">
                <a:effectLst>
                  <a:outerShdw blurRad="38100" dist="38100" dir="2700000" algn="tl">
                    <a:srgbClr val="C0C0C0"/>
                  </a:outerShdw>
                </a:effectLst>
                <a:latin typeface="Calibri" panose="020F0502020204030204" pitchFamily="34" charset="0"/>
                <a:cs typeface="Times New Roman" panose="02020603050405020304" pitchFamily="18" charset="0"/>
              </a:rPr>
              <a:t>Confidence in Protection and Rescue	</a:t>
            </a:r>
            <a:endParaRPr lang="en-CA" sz="1600" b="1" dirty="0">
              <a:solidFill>
                <a:srgbClr val="FF0000"/>
              </a:solidFill>
              <a:effectLst>
                <a:outerShdw blurRad="38100" dist="38100" dir="2700000" algn="tl">
                  <a:srgbClr val="C0C0C0"/>
                </a:outerShdw>
              </a:effectLst>
              <a:latin typeface="Calibri" panose="020F0502020204030204" pitchFamily="34" charset="0"/>
              <a:cs typeface="Times New Roman" panose="02020603050405020304" pitchFamily="18" charset="0"/>
            </a:endParaRPr>
          </a:p>
          <a:p>
            <a:pPr>
              <a:spcBef>
                <a:spcPct val="50000"/>
              </a:spcBef>
              <a:buFontTx/>
              <a:buAutoNum type="arabicPeriod"/>
              <a:defRPr/>
            </a:pPr>
            <a:r>
              <a:rPr lang="en-CA" sz="1600" b="1" dirty="0">
                <a:effectLst>
                  <a:outerShdw blurRad="38100" dist="38100" dir="2700000" algn="tl">
                    <a:srgbClr val="C0C0C0"/>
                  </a:outerShdw>
                </a:effectLst>
                <a:latin typeface="Calibri" panose="020F0502020204030204" pitchFamily="34" charset="0"/>
                <a:cs typeface="Times New Roman" panose="02020603050405020304" pitchFamily="18" charset="0"/>
              </a:rPr>
              <a:t>Potential Profit &amp; Gain from Actions</a:t>
            </a:r>
            <a:endParaRPr lang="en-CA" sz="1600" b="1" dirty="0">
              <a:solidFill>
                <a:srgbClr val="FF0000"/>
              </a:solidFill>
              <a:effectLst>
                <a:outerShdw blurRad="38100" dist="38100" dir="2700000" algn="tl">
                  <a:srgbClr val="C0C0C0"/>
                </a:outerShdw>
              </a:effectLst>
              <a:latin typeface="Calibri" panose="020F0502020204030204" pitchFamily="34" charset="0"/>
              <a:cs typeface="Times New Roman" panose="02020603050405020304" pitchFamily="18" charset="0"/>
            </a:endParaRPr>
          </a:p>
          <a:p>
            <a:pPr>
              <a:spcBef>
                <a:spcPct val="50000"/>
              </a:spcBef>
              <a:buFontTx/>
              <a:buAutoNum type="arabicPeriod"/>
              <a:defRPr/>
            </a:pPr>
            <a:r>
              <a:rPr lang="en-CA" sz="1600" b="1" dirty="0">
                <a:effectLst>
                  <a:outerShdw blurRad="38100" dist="38100" dir="2700000" algn="tl">
                    <a:srgbClr val="C0C0C0"/>
                  </a:outerShdw>
                </a:effectLst>
                <a:latin typeface="Calibri" panose="020F0502020204030204" pitchFamily="34" charset="0"/>
                <a:cs typeface="Times New Roman" panose="02020603050405020304" pitchFamily="18" charset="0"/>
              </a:rPr>
              <a:t> Role Models Accepting Risk	</a:t>
            </a:r>
            <a:endParaRPr lang="en-CA" sz="1600" b="1" dirty="0">
              <a:solidFill>
                <a:srgbClr val="FF0000"/>
              </a:solidFill>
              <a:effectLst>
                <a:outerShdw blurRad="38100" dist="38100" dir="2700000" algn="tl">
                  <a:srgbClr val="C0C0C0"/>
                </a:outerShdw>
              </a:effectLst>
              <a:latin typeface="Calibri" panose="020F0502020204030204" pitchFamily="34" charset="0"/>
              <a:cs typeface="Times New Roman" panose="02020603050405020304" pitchFamily="18" charset="0"/>
            </a:endParaRPr>
          </a:p>
        </p:txBody>
      </p:sp>
      <p:sp>
        <p:nvSpPr>
          <p:cNvPr id="617508" name="Line 36">
            <a:extLst>
              <a:ext uri="{FF2B5EF4-FFF2-40B4-BE49-F238E27FC236}">
                <a16:creationId xmlns:a16="http://schemas.microsoft.com/office/drawing/2014/main" id="{AD38935B-958A-465B-B1BB-88344741AFE2}"/>
              </a:ext>
            </a:extLst>
          </p:cNvPr>
          <p:cNvSpPr>
            <a:spLocks noChangeShapeType="1"/>
          </p:cNvSpPr>
          <p:nvPr/>
        </p:nvSpPr>
        <p:spPr bwMode="auto">
          <a:xfrm flipV="1">
            <a:off x="8496301" y="3124200"/>
            <a:ext cx="681794" cy="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CA">
              <a:effectLst>
                <a:outerShdw blurRad="38100" dist="38100" dir="2700000" algn="tl">
                  <a:srgbClr val="000000">
                    <a:alpha val="43137"/>
                  </a:srgbClr>
                </a:outerShdw>
              </a:effectLst>
              <a:latin typeface="Calibri" panose="020F0502020204030204" pitchFamily="34" charset="0"/>
            </a:endParaRPr>
          </a:p>
        </p:txBody>
      </p:sp>
      <p:sp>
        <p:nvSpPr>
          <p:cNvPr id="7" name="Text Placeholder 2">
            <a:extLst>
              <a:ext uri="{FF2B5EF4-FFF2-40B4-BE49-F238E27FC236}">
                <a16:creationId xmlns:a16="http://schemas.microsoft.com/office/drawing/2014/main" id="{DE499693-B6B3-44F1-95A2-97F08EEC62DD}"/>
              </a:ext>
            </a:extLst>
          </p:cNvPr>
          <p:cNvSpPr>
            <a:spLocks noGrp="1"/>
          </p:cNvSpPr>
          <p:nvPr>
            <p:ph type="body" sz="quarter" idx="13"/>
          </p:nvPr>
        </p:nvSpPr>
        <p:spPr>
          <a:xfrm>
            <a:off x="1992314" y="295275"/>
            <a:ext cx="8207375" cy="611188"/>
          </a:xfrm>
        </p:spPr>
        <p:txBody>
          <a:bodyPr/>
          <a:lstStyle/>
          <a:p>
            <a:r>
              <a:rPr lang="en-CA" altLang="en-US" b="1" dirty="0">
                <a:effectLst>
                  <a:outerShdw blurRad="38100" dist="38100" dir="2700000" algn="tl">
                    <a:srgbClr val="000000">
                      <a:alpha val="43137"/>
                    </a:srgbClr>
                  </a:outerShdw>
                </a:effectLst>
                <a:latin typeface="+mn-lt"/>
              </a:rPr>
              <a:t>10 Factors That Influence Risk Tolerance</a:t>
            </a:r>
          </a:p>
        </p:txBody>
      </p:sp>
      <p:pic>
        <p:nvPicPr>
          <p:cNvPr id="3" name="Picture 2" descr="A red and black logo&#10;&#10;AI-generated content may be incorrect.">
            <a:extLst>
              <a:ext uri="{FF2B5EF4-FFF2-40B4-BE49-F238E27FC236}">
                <a16:creationId xmlns:a16="http://schemas.microsoft.com/office/drawing/2014/main" id="{79068559-DCA4-DC9C-FE5A-477C9C657A5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2186" y="5334382"/>
            <a:ext cx="2207730" cy="80251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black and orange rectangle with white text&#10;&#10;AI-generated content may be incorrect.">
            <a:extLst>
              <a:ext uri="{FF2B5EF4-FFF2-40B4-BE49-F238E27FC236}">
                <a16:creationId xmlns:a16="http://schemas.microsoft.com/office/drawing/2014/main" id="{EAFFA949-D643-C5FE-FC47-652FD069D1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4079"/>
            <a:ext cx="12192000" cy="6733921"/>
          </a:xfrm>
          <a:prstGeom prst="rect">
            <a:avLst/>
          </a:prstGeom>
        </p:spPr>
      </p:pic>
      <p:pic>
        <p:nvPicPr>
          <p:cNvPr id="7" name="Picture 6" descr="A logo for a construction company&#10;&#10;AI-generated content may be incorrect.">
            <a:extLst>
              <a:ext uri="{FF2B5EF4-FFF2-40B4-BE49-F238E27FC236}">
                <a16:creationId xmlns:a16="http://schemas.microsoft.com/office/drawing/2014/main" id="{FBE6290C-1318-5FC8-5329-F5AEDE41E1AD}"/>
              </a:ext>
            </a:extLst>
          </p:cNvPr>
          <p:cNvPicPr>
            <a:picLocks noChangeAspect="1"/>
          </p:cNvPicPr>
          <p:nvPr/>
        </p:nvPicPr>
        <p:blipFill>
          <a:blip r:embed="rId3" cstate="print">
            <a:alphaModFix amt="13000"/>
            <a:extLst>
              <a:ext uri="{28A0092B-C50C-407E-A947-70E740481C1C}">
                <a14:useLocalDpi xmlns:a14="http://schemas.microsoft.com/office/drawing/2010/main" val="0"/>
              </a:ext>
            </a:extLst>
          </a:blip>
          <a:stretch>
            <a:fillRect/>
          </a:stretch>
        </p:blipFill>
        <p:spPr>
          <a:xfrm>
            <a:off x="3272590" y="-354462"/>
            <a:ext cx="6083210" cy="6083210"/>
          </a:xfrm>
          <a:prstGeom prst="rect">
            <a:avLst/>
          </a:prstGeom>
        </p:spPr>
      </p:pic>
      <p:sp>
        <p:nvSpPr>
          <p:cNvPr id="2" name="Title 1">
            <a:extLst>
              <a:ext uri="{FF2B5EF4-FFF2-40B4-BE49-F238E27FC236}">
                <a16:creationId xmlns:a16="http://schemas.microsoft.com/office/drawing/2014/main" id="{D439F0CA-5016-BBE7-449F-407CEC408F2E}"/>
              </a:ext>
            </a:extLst>
          </p:cNvPr>
          <p:cNvSpPr>
            <a:spLocks noGrp="1"/>
          </p:cNvSpPr>
          <p:nvPr>
            <p:ph type="title"/>
          </p:nvPr>
        </p:nvSpPr>
        <p:spPr>
          <a:xfrm>
            <a:off x="4943059" y="41625"/>
            <a:ext cx="3838575" cy="1325563"/>
          </a:xfrm>
        </p:spPr>
        <p:txBody>
          <a:bodyPr/>
          <a:lstStyle/>
          <a:p>
            <a:r>
              <a:rPr lang="en-US" b="1" dirty="0">
                <a:effectLst>
                  <a:outerShdw blurRad="38100" dist="38100" dir="2700000" algn="tl">
                    <a:srgbClr val="000000">
                      <a:alpha val="43137"/>
                    </a:srgbClr>
                  </a:outerShdw>
                </a:effectLst>
              </a:rPr>
              <a:t>Summary</a:t>
            </a:r>
          </a:p>
        </p:txBody>
      </p:sp>
      <p:sp>
        <p:nvSpPr>
          <p:cNvPr id="3" name="Content Placeholder 2">
            <a:extLst>
              <a:ext uri="{FF2B5EF4-FFF2-40B4-BE49-F238E27FC236}">
                <a16:creationId xmlns:a16="http://schemas.microsoft.com/office/drawing/2014/main" id="{0536E8A6-A33C-4F1A-B348-DCFE3E021C16}"/>
              </a:ext>
            </a:extLst>
          </p:cNvPr>
          <p:cNvSpPr>
            <a:spLocks noGrp="1"/>
          </p:cNvSpPr>
          <p:nvPr>
            <p:ph sz="half" idx="1"/>
          </p:nvPr>
        </p:nvSpPr>
        <p:spPr>
          <a:xfrm>
            <a:off x="3692102" y="1129252"/>
            <a:ext cx="5181600" cy="4351338"/>
          </a:xfrm>
        </p:spPr>
        <p:txBody>
          <a:bodyPr>
            <a:normAutofit/>
          </a:bodyPr>
          <a:lstStyle/>
          <a:p>
            <a:r>
              <a:rPr lang="en-US" sz="1800" dirty="0"/>
              <a:t> Our owners </a:t>
            </a:r>
            <a:r>
              <a:rPr lang="en-US" sz="1800" b="1" dirty="0">
                <a:effectLst>
                  <a:outerShdw blurRad="38100" dist="38100" dir="2700000" algn="tl">
                    <a:srgbClr val="000000">
                      <a:alpha val="43137"/>
                    </a:srgbClr>
                  </a:outerShdw>
                </a:effectLst>
              </a:rPr>
              <a:t>truly understand </a:t>
            </a:r>
            <a:r>
              <a:rPr lang="en-US" sz="1800" dirty="0"/>
              <a:t>that </a:t>
            </a:r>
            <a:r>
              <a:rPr lang="en-US" sz="1800" b="1" dirty="0">
                <a:effectLst>
                  <a:outerShdw blurRad="38100" dist="38100" dir="2700000" algn="tl">
                    <a:srgbClr val="000000">
                      <a:alpha val="43137"/>
                    </a:srgbClr>
                  </a:outerShdw>
                </a:effectLst>
              </a:rPr>
              <a:t>the MOST IMPORTANT ASSET they possess is the employees of Norrell and their families.  </a:t>
            </a:r>
          </a:p>
          <a:p>
            <a:r>
              <a:rPr lang="en-US" sz="1800" b="1" dirty="0">
                <a:effectLst>
                  <a:outerShdw blurRad="38100" dist="38100" dir="2700000" algn="tl">
                    <a:srgbClr val="000000">
                      <a:alpha val="43137"/>
                    </a:srgbClr>
                  </a:outerShdw>
                </a:effectLst>
              </a:rPr>
              <a:t>Norrell Construction’s Ownership</a:t>
            </a:r>
            <a:r>
              <a:rPr lang="en-US" sz="1800" dirty="0"/>
              <a:t>, </a:t>
            </a:r>
            <a:r>
              <a:rPr lang="en-US" sz="1800" b="1" dirty="0">
                <a:effectLst>
                  <a:outerShdw blurRad="38100" dist="38100" dir="2700000" algn="tl">
                    <a:srgbClr val="000000">
                      <a:alpha val="43137"/>
                    </a:srgbClr>
                  </a:outerShdw>
                </a:effectLst>
              </a:rPr>
              <a:t>Leadership </a:t>
            </a:r>
            <a:r>
              <a:rPr lang="en-US" sz="1800" dirty="0"/>
              <a:t>and </a:t>
            </a:r>
            <a:r>
              <a:rPr lang="en-US" sz="1800" b="1" dirty="0">
                <a:effectLst>
                  <a:outerShdw blurRad="38100" dist="38100" dir="2700000" algn="tl">
                    <a:srgbClr val="000000">
                      <a:alpha val="43137"/>
                    </a:srgbClr>
                  </a:outerShdw>
                </a:effectLst>
              </a:rPr>
              <a:t>Management</a:t>
            </a:r>
            <a:r>
              <a:rPr lang="en-US" sz="1800" dirty="0"/>
              <a:t> have </a:t>
            </a:r>
            <a:r>
              <a:rPr lang="en-US" sz="1800" b="1" dirty="0">
                <a:effectLst>
                  <a:outerShdw blurRad="38100" dist="38100" dir="2700000" algn="tl">
                    <a:srgbClr val="000000">
                      <a:alpha val="43137"/>
                    </a:srgbClr>
                  </a:outerShdw>
                </a:effectLst>
              </a:rPr>
              <a:t>committed</a:t>
            </a:r>
            <a:r>
              <a:rPr lang="en-US" sz="1800" dirty="0"/>
              <a:t> to continuing to train our employees in </a:t>
            </a:r>
            <a:r>
              <a:rPr lang="en-US" sz="1800" b="1" dirty="0">
                <a:effectLst>
                  <a:outerShdw blurRad="38100" dist="38100" dir="2700000" algn="tl">
                    <a:srgbClr val="000000">
                      <a:alpha val="43137"/>
                    </a:srgbClr>
                  </a:outerShdw>
                </a:effectLst>
              </a:rPr>
              <a:t>Risk Tolerance.  This training is the baseplate for all other procedural training and sets the tone for our company.  </a:t>
            </a:r>
          </a:p>
          <a:p>
            <a:r>
              <a:rPr lang="en-US" sz="1800" b="1" dirty="0">
                <a:effectLst>
                  <a:outerShdw blurRad="38100" dist="38100" dir="2700000" algn="tl">
                    <a:srgbClr val="000000">
                      <a:alpha val="43137"/>
                    </a:srgbClr>
                  </a:outerShdw>
                </a:effectLst>
              </a:rPr>
              <a:t>Norrell’s leadership </a:t>
            </a:r>
            <a:r>
              <a:rPr lang="en-US" sz="1800" dirty="0"/>
              <a:t>has </a:t>
            </a:r>
            <a:r>
              <a:rPr lang="en-US" sz="1800" b="1" dirty="0"/>
              <a:t>committed</a:t>
            </a:r>
            <a:r>
              <a:rPr lang="en-US" sz="1800" dirty="0"/>
              <a:t> to continue to </a:t>
            </a:r>
            <a:r>
              <a:rPr lang="en-US" sz="1800" b="1" dirty="0">
                <a:effectLst>
                  <a:outerShdw blurRad="38100" dist="38100" dir="2700000" algn="tl">
                    <a:srgbClr val="000000">
                      <a:alpha val="43137"/>
                    </a:srgbClr>
                  </a:outerShdw>
                </a:effectLst>
              </a:rPr>
              <a:t>grow this training </a:t>
            </a:r>
            <a:r>
              <a:rPr lang="en-US" sz="1800" dirty="0"/>
              <a:t>so that </a:t>
            </a:r>
            <a:r>
              <a:rPr lang="en-US" sz="1800" b="1" dirty="0">
                <a:effectLst>
                  <a:outerShdw blurRad="38100" dist="38100" dir="2700000" algn="tl">
                    <a:srgbClr val="000000">
                      <a:alpha val="43137"/>
                    </a:srgbClr>
                  </a:outerShdw>
                </a:effectLst>
              </a:rPr>
              <a:t>future employees </a:t>
            </a:r>
            <a:r>
              <a:rPr lang="en-US" sz="1800" dirty="0"/>
              <a:t>will have the </a:t>
            </a:r>
            <a:r>
              <a:rPr lang="en-US" sz="1800" b="1" dirty="0">
                <a:effectLst>
                  <a:outerShdw blurRad="38100" dist="38100" dir="2700000" algn="tl">
                    <a:srgbClr val="000000">
                      <a:alpha val="43137"/>
                    </a:srgbClr>
                  </a:outerShdw>
                </a:effectLst>
              </a:rPr>
              <a:t>same experience </a:t>
            </a:r>
            <a:r>
              <a:rPr lang="en-US" sz="1800" dirty="0"/>
              <a:t>and will learn to value </a:t>
            </a:r>
            <a:r>
              <a:rPr lang="en-US" sz="1800" b="1" dirty="0">
                <a:effectLst>
                  <a:outerShdw blurRad="38100" dist="38100" dir="2700000" algn="tl">
                    <a:srgbClr val="000000">
                      <a:alpha val="43137"/>
                    </a:srgbClr>
                  </a:outerShdw>
                </a:effectLst>
              </a:rPr>
              <a:t>Risk Tolerance </a:t>
            </a:r>
            <a:r>
              <a:rPr lang="en-US" sz="1800" dirty="0"/>
              <a:t>not only in the </a:t>
            </a:r>
            <a:r>
              <a:rPr lang="en-US" sz="1800" b="1" dirty="0">
                <a:effectLst>
                  <a:outerShdw blurRad="38100" dist="38100" dir="2700000" algn="tl">
                    <a:srgbClr val="000000">
                      <a:alpha val="43137"/>
                    </a:srgbClr>
                  </a:outerShdw>
                </a:effectLst>
              </a:rPr>
              <a:t>workplace</a:t>
            </a:r>
            <a:r>
              <a:rPr lang="en-US" sz="1800" dirty="0"/>
              <a:t> but also in their </a:t>
            </a:r>
            <a:r>
              <a:rPr lang="en-US" sz="1800" b="1" dirty="0">
                <a:effectLst>
                  <a:outerShdw blurRad="38100" dist="38100" dir="2700000" algn="tl">
                    <a:srgbClr val="000000">
                      <a:alpha val="43137"/>
                    </a:srgbClr>
                  </a:outerShdw>
                </a:effectLst>
              </a:rPr>
              <a:t>daily lives. </a:t>
            </a:r>
          </a:p>
        </p:txBody>
      </p:sp>
      <p:sp>
        <p:nvSpPr>
          <p:cNvPr id="5" name="TextBox 4">
            <a:extLst>
              <a:ext uri="{FF2B5EF4-FFF2-40B4-BE49-F238E27FC236}">
                <a16:creationId xmlns:a16="http://schemas.microsoft.com/office/drawing/2014/main" id="{6E598049-06A1-F3A0-54C3-11DCDB8A2B2D}"/>
              </a:ext>
            </a:extLst>
          </p:cNvPr>
          <p:cNvSpPr txBox="1"/>
          <p:nvPr/>
        </p:nvSpPr>
        <p:spPr>
          <a:xfrm>
            <a:off x="7324725" y="51706"/>
            <a:ext cx="4867275" cy="27699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dirty="0"/>
              <a:t>2025 SAFETY EXCELLENCE AWARDS | </a:t>
            </a:r>
            <a:r>
              <a:rPr lang="en-US" sz="1200" b="1" dirty="0"/>
              <a:t>BEST PRACTICES SEMINAR</a:t>
            </a:r>
          </a:p>
        </p:txBody>
      </p:sp>
      <p:pic>
        <p:nvPicPr>
          <p:cNvPr id="8" name="Picture 7" descr="A red and black logo&#10;&#10;AI-generated content may be incorrect.">
            <a:extLst>
              <a:ext uri="{FF2B5EF4-FFF2-40B4-BE49-F238E27FC236}">
                <a16:creationId xmlns:a16="http://schemas.microsoft.com/office/drawing/2014/main" id="{6384E780-A15E-D22D-476B-284A8CA089A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2186" y="5334382"/>
            <a:ext cx="2207730" cy="802510"/>
          </a:xfrm>
          <a:prstGeom prst="rect">
            <a:avLst/>
          </a:prstGeom>
        </p:spPr>
      </p:pic>
    </p:spTree>
    <p:extLst>
      <p:ext uri="{BB962C8B-B14F-4D97-AF65-F5344CB8AC3E}">
        <p14:creationId xmlns:p14="http://schemas.microsoft.com/office/powerpoint/2010/main" val="14796517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yellow question mark surrounded by grey question marks&#10;&#10;AI-generated content may be incorrect.">
            <a:extLst>
              <a:ext uri="{FF2B5EF4-FFF2-40B4-BE49-F238E27FC236}">
                <a16:creationId xmlns:a16="http://schemas.microsoft.com/office/drawing/2014/main" id="{0C59918C-DC40-BFDB-EADB-03F0899EF8D0}"/>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0" y="0"/>
            <a:ext cx="12192000" cy="6858000"/>
          </a:xfrm>
          <a:prstGeom prst="rect">
            <a:avLst/>
          </a:prstGeom>
        </p:spPr>
      </p:pic>
      <p:pic>
        <p:nvPicPr>
          <p:cNvPr id="3" name="Picture 2" descr="A black and orange rectangle with white text&#10;&#10;AI-generated content may be incorrect.">
            <a:extLst>
              <a:ext uri="{FF2B5EF4-FFF2-40B4-BE49-F238E27FC236}">
                <a16:creationId xmlns:a16="http://schemas.microsoft.com/office/drawing/2014/main" id="{6A1C9858-DE5D-0F41-D116-53841410D5B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439F0CA-5016-BBE7-449F-407CEC408F2E}"/>
              </a:ext>
            </a:extLst>
          </p:cNvPr>
          <p:cNvSpPr>
            <a:spLocks noGrp="1"/>
          </p:cNvSpPr>
          <p:nvPr>
            <p:ph type="title"/>
          </p:nvPr>
        </p:nvSpPr>
        <p:spPr/>
        <p:txBody>
          <a:bodyPr/>
          <a:lstStyle/>
          <a:p>
            <a:r>
              <a:rPr lang="en-US" b="1" dirty="0">
                <a:effectLst>
                  <a:outerShdw blurRad="38100" dist="38100" dir="2700000" algn="tl">
                    <a:srgbClr val="000000">
                      <a:alpha val="43137"/>
                    </a:srgbClr>
                  </a:outerShdw>
                </a:effectLst>
              </a:rPr>
              <a:t>Questions?</a:t>
            </a:r>
          </a:p>
        </p:txBody>
      </p:sp>
      <p:sp>
        <p:nvSpPr>
          <p:cNvPr id="5" name="TextBox 4">
            <a:extLst>
              <a:ext uri="{FF2B5EF4-FFF2-40B4-BE49-F238E27FC236}">
                <a16:creationId xmlns:a16="http://schemas.microsoft.com/office/drawing/2014/main" id="{6E598049-06A1-F3A0-54C3-11DCDB8A2B2D}"/>
              </a:ext>
            </a:extLst>
          </p:cNvPr>
          <p:cNvSpPr txBox="1"/>
          <p:nvPr/>
        </p:nvSpPr>
        <p:spPr>
          <a:xfrm>
            <a:off x="7005713" y="226625"/>
            <a:ext cx="4867275" cy="27699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dirty="0"/>
              <a:t>2025 SAFETY EXCELLENCE AWARDS | </a:t>
            </a:r>
            <a:r>
              <a:rPr lang="en-US" sz="1200" b="1" dirty="0"/>
              <a:t>BEST PRACTICES SEMINAR</a:t>
            </a:r>
          </a:p>
        </p:txBody>
      </p:sp>
      <p:pic>
        <p:nvPicPr>
          <p:cNvPr id="8" name="Picture 7"/>
          <p:cNvPicPr>
            <a:picLocks noChangeAspect="1"/>
          </p:cNvPicPr>
          <p:nvPr/>
        </p:nvPicPr>
        <p:blipFill>
          <a:blip r:embed="rId5"/>
          <a:stretch>
            <a:fillRect/>
          </a:stretch>
        </p:blipFill>
        <p:spPr>
          <a:xfrm>
            <a:off x="4085812" y="1592365"/>
            <a:ext cx="3073398" cy="4031545"/>
          </a:xfrm>
          <a:prstGeom prst="rect">
            <a:avLst/>
          </a:prstGeom>
        </p:spPr>
      </p:pic>
      <p:pic>
        <p:nvPicPr>
          <p:cNvPr id="4" name="Picture 3" descr="A red and black logo&#10;&#10;AI-generated content may be incorrect.">
            <a:extLst>
              <a:ext uri="{FF2B5EF4-FFF2-40B4-BE49-F238E27FC236}">
                <a16:creationId xmlns:a16="http://schemas.microsoft.com/office/drawing/2014/main" id="{3B95C428-5D47-43DD-BFA3-73619733C6C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6863" y="5374908"/>
            <a:ext cx="2207730" cy="802510"/>
          </a:xfrm>
          <a:prstGeom prst="rect">
            <a:avLst/>
          </a:prstGeom>
        </p:spPr>
      </p:pic>
    </p:spTree>
    <p:extLst>
      <p:ext uri="{BB962C8B-B14F-4D97-AF65-F5344CB8AC3E}">
        <p14:creationId xmlns:p14="http://schemas.microsoft.com/office/powerpoint/2010/main" val="18001219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11B0E75-B3F0-0BFE-3EE7-0FECBA0425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166188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black and orange rectangle with white text&#10;&#10;AI-generated content may be incorrect.">
            <a:extLst>
              <a:ext uri="{FF2B5EF4-FFF2-40B4-BE49-F238E27FC236}">
                <a16:creationId xmlns:a16="http://schemas.microsoft.com/office/drawing/2014/main" id="{14BB57D9-EF15-A5A6-C287-964D554666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65" y="0"/>
            <a:ext cx="12192000" cy="6858000"/>
          </a:xfrm>
          <a:prstGeom prst="rect">
            <a:avLst/>
          </a:prstGeom>
        </p:spPr>
      </p:pic>
      <p:sp>
        <p:nvSpPr>
          <p:cNvPr id="4" name="Text Box 2">
            <a:extLst>
              <a:ext uri="{FF2B5EF4-FFF2-40B4-BE49-F238E27FC236}">
                <a16:creationId xmlns:a16="http://schemas.microsoft.com/office/drawing/2014/main" id="{79543C14-96EF-43EC-8CC8-B0BD142E8CBE}"/>
              </a:ext>
            </a:extLst>
          </p:cNvPr>
          <p:cNvSpPr txBox="1">
            <a:spLocks noGrp="1" noChangeArrowheads="1"/>
          </p:cNvSpPr>
          <p:nvPr>
            <p:ph type="ctrTitle"/>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spcBef>
                <a:spcPct val="50000"/>
              </a:spcBef>
            </a:pPr>
            <a:endParaRPr lang="en-CA" altLang="en-US" sz="4400" dirty="0">
              <a:latin typeface="Calibri" panose="020F0502020204030204" pitchFamily="34" charset="0"/>
            </a:endParaRPr>
          </a:p>
          <a:p>
            <a:pPr algn="ctr">
              <a:spcBef>
                <a:spcPct val="50000"/>
              </a:spcBef>
            </a:pPr>
            <a:endParaRPr lang="en-CA" altLang="en-US" sz="4400" dirty="0">
              <a:latin typeface="Calibri" panose="020F0502020204030204" pitchFamily="34" charset="0"/>
            </a:endParaRPr>
          </a:p>
          <a:p>
            <a:pPr algn="ctr">
              <a:spcBef>
                <a:spcPct val="50000"/>
              </a:spcBef>
            </a:pPr>
            <a:endParaRPr lang="en-CA" altLang="en-US" sz="4000" dirty="0"/>
          </a:p>
        </p:txBody>
      </p:sp>
      <p:sp>
        <p:nvSpPr>
          <p:cNvPr id="3" name="Subtitle 2">
            <a:extLst>
              <a:ext uri="{FF2B5EF4-FFF2-40B4-BE49-F238E27FC236}">
                <a16:creationId xmlns:a16="http://schemas.microsoft.com/office/drawing/2014/main" id="{A70A957F-7C4A-4A52-AC03-D0B72EBFC9C6}"/>
              </a:ext>
            </a:extLst>
          </p:cNvPr>
          <p:cNvSpPr>
            <a:spLocks noGrp="1"/>
          </p:cNvSpPr>
          <p:nvPr>
            <p:ph type="subTitle" idx="1"/>
          </p:nvPr>
        </p:nvSpPr>
        <p:spPr>
          <a:xfrm>
            <a:off x="3458266" y="3546389"/>
            <a:ext cx="4813051" cy="1096899"/>
          </a:xfrm>
        </p:spPr>
        <p:txBody>
          <a:bodyPr>
            <a:normAutofit/>
          </a:bodyPr>
          <a:lstStyle/>
          <a:p>
            <a:r>
              <a:rPr lang="en-US" sz="6000" b="1" dirty="0">
                <a:solidFill>
                  <a:schemeClr val="tx1"/>
                </a:solidFill>
                <a:effectLst>
                  <a:outerShdw blurRad="38100" dist="38100" dir="2700000" algn="tl">
                    <a:srgbClr val="000000">
                      <a:alpha val="43137"/>
                    </a:srgbClr>
                  </a:outerShdw>
                </a:effectLst>
              </a:rPr>
              <a:t>Training</a:t>
            </a:r>
          </a:p>
        </p:txBody>
      </p:sp>
      <p:sp>
        <p:nvSpPr>
          <p:cNvPr id="6" name="TextBox 5">
            <a:extLst>
              <a:ext uri="{FF2B5EF4-FFF2-40B4-BE49-F238E27FC236}">
                <a16:creationId xmlns:a16="http://schemas.microsoft.com/office/drawing/2014/main" id="{38115B81-60AC-4483-A2D2-D8EFC10F6AD8}"/>
              </a:ext>
            </a:extLst>
          </p:cNvPr>
          <p:cNvSpPr txBox="1"/>
          <p:nvPr/>
        </p:nvSpPr>
        <p:spPr>
          <a:xfrm>
            <a:off x="2626657" y="2620245"/>
            <a:ext cx="6908556" cy="1107996"/>
          </a:xfrm>
          <a:prstGeom prst="rect">
            <a:avLst/>
          </a:prstGeom>
          <a:noFill/>
        </p:spPr>
        <p:txBody>
          <a:bodyPr wrap="square">
            <a:spAutoFit/>
          </a:bodyPr>
          <a:lstStyle/>
          <a:p>
            <a:r>
              <a:rPr lang="en-US" sz="6600" b="1" dirty="0">
                <a:effectLst>
                  <a:outerShdw blurRad="38100" dist="38100" dir="2700000" algn="tl">
                    <a:srgbClr val="000000">
                      <a:alpha val="43137"/>
                    </a:srgbClr>
                  </a:outerShdw>
                </a:effectLst>
              </a:rPr>
              <a:t>RISK TOLERANCE</a:t>
            </a:r>
          </a:p>
        </p:txBody>
      </p:sp>
      <p:pic>
        <p:nvPicPr>
          <p:cNvPr id="5" name="Picture 4" descr="A red and black logo&#10;&#10;AI-generated content may be incorrect.">
            <a:extLst>
              <a:ext uri="{FF2B5EF4-FFF2-40B4-BE49-F238E27FC236}">
                <a16:creationId xmlns:a16="http://schemas.microsoft.com/office/drawing/2014/main" id="{B87C1887-5C65-E925-F94C-09E8F708031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9336" y="5239132"/>
            <a:ext cx="2207730" cy="802510"/>
          </a:xfrm>
          <a:prstGeom prst="rect">
            <a:avLst/>
          </a:prstGeom>
        </p:spPr>
      </p:pic>
      <p:pic>
        <p:nvPicPr>
          <p:cNvPr id="12" name="Picture 11" descr="A red and black logo&#10;&#10;AI-generated content may be incorrect.">
            <a:extLst>
              <a:ext uri="{FF2B5EF4-FFF2-40B4-BE49-F238E27FC236}">
                <a16:creationId xmlns:a16="http://schemas.microsoft.com/office/drawing/2014/main" id="{4D6BC87D-2521-5A6F-AD36-53BD963A524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6880" y="860698"/>
            <a:ext cx="6098240" cy="2216711"/>
          </a:xfrm>
          <a:prstGeom prst="rect">
            <a:avLst/>
          </a:prstGeom>
        </p:spPr>
      </p:pic>
    </p:spTree>
    <p:extLst>
      <p:ext uri="{BB962C8B-B14F-4D97-AF65-F5344CB8AC3E}">
        <p14:creationId xmlns:p14="http://schemas.microsoft.com/office/powerpoint/2010/main" val="27526691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black and orange rectangle with white text&#10;&#10;AI-generated content may be incorrect.">
            <a:extLst>
              <a:ext uri="{FF2B5EF4-FFF2-40B4-BE49-F238E27FC236}">
                <a16:creationId xmlns:a16="http://schemas.microsoft.com/office/drawing/2014/main" id="{245DAA9D-039E-8D2B-4954-8FC269CCB6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439F0CA-5016-BBE7-449F-407CEC408F2E}"/>
              </a:ext>
            </a:extLst>
          </p:cNvPr>
          <p:cNvSpPr>
            <a:spLocks noGrp="1"/>
          </p:cNvSpPr>
          <p:nvPr>
            <p:ph type="title"/>
          </p:nvPr>
        </p:nvSpPr>
        <p:spPr>
          <a:xfrm>
            <a:off x="4112730" y="623887"/>
            <a:ext cx="2857500" cy="1325563"/>
          </a:xfrm>
        </p:spPr>
        <p:txBody>
          <a:bodyPr/>
          <a:lstStyle/>
          <a:p>
            <a:r>
              <a:rPr lang="en-US" b="1" u="sng" dirty="0">
                <a:effectLst>
                  <a:outerShdw blurRad="38100" dist="38100" dir="2700000" algn="tl">
                    <a:srgbClr val="000000">
                      <a:alpha val="43137"/>
                    </a:srgbClr>
                  </a:outerShdw>
                </a:effectLst>
              </a:rPr>
              <a:t>Definitions </a:t>
            </a:r>
          </a:p>
        </p:txBody>
      </p:sp>
      <p:sp>
        <p:nvSpPr>
          <p:cNvPr id="3" name="Content Placeholder 2">
            <a:extLst>
              <a:ext uri="{FF2B5EF4-FFF2-40B4-BE49-F238E27FC236}">
                <a16:creationId xmlns:a16="http://schemas.microsoft.com/office/drawing/2014/main" id="{0536E8A6-A33C-4F1A-B348-DCFE3E021C16}"/>
              </a:ext>
            </a:extLst>
          </p:cNvPr>
          <p:cNvSpPr>
            <a:spLocks noGrp="1"/>
          </p:cNvSpPr>
          <p:nvPr>
            <p:ph sz="half" idx="1"/>
          </p:nvPr>
        </p:nvSpPr>
        <p:spPr>
          <a:xfrm>
            <a:off x="914400" y="1719302"/>
            <a:ext cx="5181600" cy="4351338"/>
          </a:xfrm>
        </p:spPr>
        <p:txBody>
          <a:bodyPr>
            <a:normAutofit/>
          </a:bodyPr>
          <a:lstStyle/>
          <a:p>
            <a:r>
              <a:rPr kumimoji="0" lang="en-US" sz="2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rebuchet MS" panose="020B0603020202020204"/>
                <a:ea typeface="+mj-ea"/>
                <a:cs typeface="+mj-cs"/>
              </a:rPr>
              <a:t>Hazard</a:t>
            </a:r>
            <a:r>
              <a:rPr kumimoji="0" lang="en-US" sz="2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rebuchet MS" panose="020B0603020202020204"/>
                <a:ea typeface="+mj-ea"/>
                <a:cs typeface="+mj-cs"/>
              </a:rPr>
              <a:t>: </a:t>
            </a:r>
            <a:br>
              <a:rPr kumimoji="0" lang="en-US" sz="2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rebuchet MS" panose="020B0603020202020204"/>
                <a:ea typeface="+mj-ea"/>
                <a:cs typeface="+mj-cs"/>
              </a:rPr>
            </a:br>
            <a:r>
              <a:rPr kumimoji="0" lang="en-US" sz="2000" b="0" i="0" strike="noStrike" kern="1200" cap="none" spc="0" normalizeH="0" baseline="0" noProof="0" dirty="0">
                <a:ln>
                  <a:noFill/>
                </a:ln>
                <a:solidFill>
                  <a:prstClr val="black"/>
                </a:solidFill>
                <a:uLnTx/>
                <a:uFillTx/>
                <a:latin typeface="Trebuchet MS" panose="020B0603020202020204"/>
                <a:ea typeface="+mj-ea"/>
                <a:cs typeface="+mj-cs"/>
              </a:rPr>
              <a:t>“A hazard is any agent that can cause harm or damage to humans, property, or the environment.”</a:t>
            </a:r>
          </a:p>
          <a:p>
            <a:r>
              <a:rPr lang="en-US" sz="1900" b="1" dirty="0">
                <a:solidFill>
                  <a:schemeClr val="tx1"/>
                </a:solidFill>
                <a:effectLst>
                  <a:outerShdw blurRad="38100" dist="38100" dir="2700000" algn="tl">
                    <a:srgbClr val="000000">
                      <a:alpha val="43137"/>
                    </a:srgbClr>
                  </a:outerShdw>
                </a:effectLst>
              </a:rPr>
              <a:t>Risk</a:t>
            </a:r>
            <a:r>
              <a:rPr lang="en-US" sz="1900" dirty="0">
                <a:solidFill>
                  <a:schemeClr val="tx1"/>
                </a:solidFill>
                <a:effectLst>
                  <a:outerShdw blurRad="38100" dist="38100" dir="2700000" algn="tl">
                    <a:srgbClr val="000000">
                      <a:alpha val="43137"/>
                    </a:srgbClr>
                  </a:outerShdw>
                </a:effectLst>
              </a:rPr>
              <a:t>:</a:t>
            </a:r>
            <a:br>
              <a:rPr lang="en-US" sz="1900" dirty="0">
                <a:solidFill>
                  <a:schemeClr val="tx1"/>
                </a:solidFill>
                <a:effectLst>
                  <a:outerShdw blurRad="38100" dist="38100" dir="2700000" algn="tl">
                    <a:srgbClr val="000000">
                      <a:alpha val="43137"/>
                    </a:srgbClr>
                  </a:outerShdw>
                </a:effectLst>
              </a:rPr>
            </a:br>
            <a:r>
              <a:rPr lang="en-US" sz="1900" dirty="0">
                <a:solidFill>
                  <a:schemeClr val="tx1"/>
                </a:solidFill>
              </a:rPr>
              <a:t>“Risk is defined as the </a:t>
            </a:r>
            <a:r>
              <a:rPr lang="en-US" sz="1900" b="1" dirty="0">
                <a:solidFill>
                  <a:schemeClr val="tx1"/>
                </a:solidFill>
                <a:effectLst>
                  <a:outerShdw blurRad="38100" dist="38100" dir="2700000" algn="tl">
                    <a:srgbClr val="000000">
                      <a:alpha val="43137"/>
                    </a:srgbClr>
                  </a:outerShdw>
                </a:effectLst>
              </a:rPr>
              <a:t>probability</a:t>
            </a:r>
            <a:r>
              <a:rPr lang="en-US" sz="1900" b="1" dirty="0">
                <a:solidFill>
                  <a:schemeClr val="tx1"/>
                </a:solidFill>
              </a:rPr>
              <a:t> </a:t>
            </a:r>
            <a:r>
              <a:rPr lang="en-US" sz="1900" dirty="0">
                <a:solidFill>
                  <a:schemeClr val="tx1"/>
                </a:solidFill>
              </a:rPr>
              <a:t>that </a:t>
            </a:r>
            <a:r>
              <a:rPr lang="en-US" sz="1900" b="1" dirty="0">
                <a:solidFill>
                  <a:srgbClr val="FF0000"/>
                </a:solidFill>
                <a:effectLst>
                  <a:outerShdw blurRad="38100" dist="38100" dir="2700000" algn="tl">
                    <a:srgbClr val="000000">
                      <a:alpha val="43137"/>
                    </a:srgbClr>
                  </a:outerShdw>
                </a:effectLst>
              </a:rPr>
              <a:t>exposure</a:t>
            </a:r>
            <a:r>
              <a:rPr lang="en-US" sz="1900" b="1" dirty="0">
                <a:solidFill>
                  <a:schemeClr val="tx1"/>
                </a:solidFill>
                <a:effectLst>
                  <a:outerShdw blurRad="38100" dist="38100" dir="2700000" algn="tl">
                    <a:srgbClr val="000000">
                      <a:alpha val="43137"/>
                    </a:srgbClr>
                  </a:outerShdw>
                </a:effectLst>
              </a:rPr>
              <a:t> </a:t>
            </a:r>
            <a:r>
              <a:rPr lang="en-US" sz="1900" b="1" dirty="0">
                <a:solidFill>
                  <a:srgbClr val="FF0000"/>
                </a:solidFill>
                <a:effectLst>
                  <a:outerShdw blurRad="38100" dist="38100" dir="2700000" algn="tl">
                    <a:srgbClr val="000000">
                      <a:alpha val="43137"/>
                    </a:srgbClr>
                  </a:outerShdw>
                </a:effectLst>
              </a:rPr>
              <a:t>to a hazard </a:t>
            </a:r>
            <a:r>
              <a:rPr lang="en-US" sz="1900" dirty="0">
                <a:solidFill>
                  <a:schemeClr val="tx1"/>
                </a:solidFill>
              </a:rPr>
              <a:t>will lead to a </a:t>
            </a:r>
            <a:r>
              <a:rPr lang="en-US" sz="1900" b="1" dirty="0">
                <a:solidFill>
                  <a:srgbClr val="FF0000"/>
                </a:solidFill>
                <a:effectLst>
                  <a:outerShdw blurRad="38100" dist="38100" dir="2700000" algn="tl">
                    <a:srgbClr val="000000">
                      <a:alpha val="43137"/>
                    </a:srgbClr>
                  </a:outerShdw>
                </a:effectLst>
              </a:rPr>
              <a:t>negative consequence”</a:t>
            </a:r>
            <a:br>
              <a:rPr kumimoji="0" lang="en-US" sz="4000" b="0" i="0" u="none" strike="noStrike" kern="1200" cap="none" spc="0" normalizeH="0" baseline="0" noProof="0" dirty="0">
                <a:ln>
                  <a:noFill/>
                </a:ln>
                <a:solidFill>
                  <a:prstClr val="black"/>
                </a:solidFill>
                <a:effectLst/>
                <a:uLnTx/>
                <a:uFillTx/>
                <a:latin typeface="Trebuchet MS" panose="020B0603020202020204"/>
                <a:ea typeface="+mj-ea"/>
                <a:cs typeface="+mj-cs"/>
              </a:rPr>
            </a:br>
            <a:endParaRPr lang="en-US" dirty="0"/>
          </a:p>
        </p:txBody>
      </p:sp>
      <p:sp>
        <p:nvSpPr>
          <p:cNvPr id="4" name="Content Placeholder 3">
            <a:extLst>
              <a:ext uri="{FF2B5EF4-FFF2-40B4-BE49-F238E27FC236}">
                <a16:creationId xmlns:a16="http://schemas.microsoft.com/office/drawing/2014/main" id="{DE6C6B12-E56C-2E36-0B62-FAA43E04900F}"/>
              </a:ext>
            </a:extLst>
          </p:cNvPr>
          <p:cNvSpPr>
            <a:spLocks noGrp="1"/>
          </p:cNvSpPr>
          <p:nvPr>
            <p:ph sz="half" idx="2"/>
          </p:nvPr>
        </p:nvSpPr>
        <p:spPr>
          <a:xfrm>
            <a:off x="5953200" y="2009851"/>
            <a:ext cx="5943600" cy="4691063"/>
          </a:xfrm>
        </p:spPr>
        <p:txBody>
          <a:bodyPr>
            <a:normAutofit/>
          </a:bodyPr>
          <a:lstStyle/>
          <a:p>
            <a:r>
              <a:rPr lang="en-US" sz="2400" b="1" dirty="0">
                <a:effectLst>
                  <a:outerShdw blurRad="38100" dist="38100" dir="2700000" algn="tl">
                    <a:srgbClr val="000000">
                      <a:alpha val="43137"/>
                    </a:srgbClr>
                  </a:outerShdw>
                </a:effectLst>
              </a:rPr>
              <a:t>Risk Tolerance</a:t>
            </a:r>
          </a:p>
          <a:p>
            <a:pPr lvl="1"/>
            <a:r>
              <a:rPr lang="en-US" sz="1600" b="1" dirty="0"/>
              <a:t>Risk Tolerance</a:t>
            </a:r>
            <a:r>
              <a:rPr lang="en-US" sz="1600" dirty="0"/>
              <a:t> is a culture that relies on individuals being able to </a:t>
            </a:r>
            <a:r>
              <a:rPr lang="en-US" sz="1600" b="1" dirty="0">
                <a:solidFill>
                  <a:srgbClr val="FF0000"/>
                </a:solidFill>
                <a:effectLst>
                  <a:outerShdw blurRad="38100" dist="38100" dir="2700000" algn="tl">
                    <a:srgbClr val="000000">
                      <a:alpha val="43137"/>
                    </a:srgbClr>
                  </a:outerShdw>
                </a:effectLst>
              </a:rPr>
              <a:t>perceive risks</a:t>
            </a:r>
            <a:r>
              <a:rPr lang="en-US" sz="1600" dirty="0">
                <a:solidFill>
                  <a:srgbClr val="FF0000"/>
                </a:solidFill>
                <a:effectLst>
                  <a:outerShdw blurRad="38100" dist="38100" dir="2700000" algn="tl">
                    <a:srgbClr val="000000">
                      <a:alpha val="43137"/>
                    </a:srgbClr>
                  </a:outerShdw>
                </a:effectLst>
              </a:rPr>
              <a:t> </a:t>
            </a:r>
            <a:r>
              <a:rPr lang="en-US" sz="1600" dirty="0"/>
              <a:t>when they arise, </a:t>
            </a:r>
            <a:r>
              <a:rPr lang="en-US" sz="1600" b="1" dirty="0">
                <a:solidFill>
                  <a:srgbClr val="FF0000"/>
                </a:solidFill>
                <a:effectLst>
                  <a:outerShdw blurRad="38100" dist="38100" dir="2700000" algn="tl">
                    <a:srgbClr val="000000">
                      <a:alpha val="43137"/>
                    </a:srgbClr>
                  </a:outerShdw>
                </a:effectLst>
              </a:rPr>
              <a:t>understand</a:t>
            </a:r>
            <a:r>
              <a:rPr lang="en-US" sz="1600" b="1" dirty="0">
                <a:effectLst>
                  <a:outerShdw blurRad="38100" dist="38100" dir="2700000" algn="tl">
                    <a:srgbClr val="000000">
                      <a:alpha val="43137"/>
                    </a:srgbClr>
                  </a:outerShdw>
                </a:effectLst>
              </a:rPr>
              <a:t> </a:t>
            </a:r>
            <a:r>
              <a:rPr lang="en-US" sz="1600" dirty="0"/>
              <a:t>the </a:t>
            </a:r>
            <a:r>
              <a:rPr lang="en-US" sz="1600" b="1" dirty="0">
                <a:solidFill>
                  <a:srgbClr val="FF0000"/>
                </a:solidFill>
                <a:effectLst>
                  <a:outerShdw blurRad="38100" dist="38100" dir="2700000" algn="tl">
                    <a:srgbClr val="000000">
                      <a:alpha val="43137"/>
                    </a:srgbClr>
                  </a:outerShdw>
                </a:effectLst>
              </a:rPr>
              <a:t>consequences</a:t>
            </a:r>
            <a:r>
              <a:rPr lang="en-US" sz="1600" dirty="0">
                <a:solidFill>
                  <a:srgbClr val="FF0000"/>
                </a:solidFill>
              </a:rPr>
              <a:t> </a:t>
            </a:r>
            <a:r>
              <a:rPr lang="en-US" sz="1600" b="1" dirty="0">
                <a:effectLst>
                  <a:outerShdw blurRad="38100" dist="38100" dir="2700000" algn="tl">
                    <a:srgbClr val="000000">
                      <a:alpha val="43137"/>
                    </a:srgbClr>
                  </a:outerShdw>
                </a:effectLst>
              </a:rPr>
              <a:t>of the risk</a:t>
            </a:r>
            <a:r>
              <a:rPr lang="en-US" sz="1600" dirty="0">
                <a:effectLst>
                  <a:outerShdw blurRad="38100" dist="38100" dir="2700000" algn="tl">
                    <a:srgbClr val="000000">
                      <a:alpha val="43137"/>
                    </a:srgbClr>
                  </a:outerShdw>
                </a:effectLst>
              </a:rPr>
              <a:t> </a:t>
            </a:r>
            <a:r>
              <a:rPr lang="en-US" sz="1600" dirty="0"/>
              <a:t>and then </a:t>
            </a:r>
            <a:r>
              <a:rPr lang="en-US" sz="1600" b="1" dirty="0">
                <a:solidFill>
                  <a:srgbClr val="FF0000"/>
                </a:solidFill>
                <a:effectLst>
                  <a:outerShdw blurRad="38100" dist="38100" dir="2700000" algn="tl">
                    <a:srgbClr val="000000">
                      <a:alpha val="43137"/>
                    </a:srgbClr>
                  </a:outerShdw>
                </a:effectLst>
              </a:rPr>
              <a:t>decide</a:t>
            </a:r>
            <a:r>
              <a:rPr lang="en-US" sz="1600" dirty="0">
                <a:solidFill>
                  <a:srgbClr val="FF0000"/>
                </a:solidFill>
              </a:rPr>
              <a:t> </a:t>
            </a:r>
            <a:r>
              <a:rPr lang="en-US" sz="1600" b="1" dirty="0">
                <a:solidFill>
                  <a:srgbClr val="FF0000"/>
                </a:solidFill>
                <a:effectLst>
                  <a:outerShdw blurRad="38100" dist="38100" dir="2700000" algn="tl">
                    <a:srgbClr val="000000">
                      <a:alpha val="43137"/>
                    </a:srgbClr>
                  </a:outerShdw>
                </a:effectLst>
              </a:rPr>
              <a:t>not to tolerate any risk that might make their life/job unsafe</a:t>
            </a:r>
            <a:r>
              <a:rPr lang="en-US" sz="1600" dirty="0">
                <a:solidFill>
                  <a:srgbClr val="FF0000"/>
                </a:solidFill>
              </a:rPr>
              <a:t>.</a:t>
            </a:r>
          </a:p>
        </p:txBody>
      </p:sp>
      <p:sp>
        <p:nvSpPr>
          <p:cNvPr id="5" name="TextBox 4">
            <a:extLst>
              <a:ext uri="{FF2B5EF4-FFF2-40B4-BE49-F238E27FC236}">
                <a16:creationId xmlns:a16="http://schemas.microsoft.com/office/drawing/2014/main" id="{6E598049-06A1-F3A0-54C3-11DCDB8A2B2D}"/>
              </a:ext>
            </a:extLst>
          </p:cNvPr>
          <p:cNvSpPr txBox="1"/>
          <p:nvPr/>
        </p:nvSpPr>
        <p:spPr>
          <a:xfrm>
            <a:off x="7196213" y="157086"/>
            <a:ext cx="4867275" cy="27699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dirty="0"/>
              <a:t>2025 SAFETY EXCELLENCE AWARDS | </a:t>
            </a:r>
            <a:r>
              <a:rPr lang="en-US" sz="1200" b="1" dirty="0"/>
              <a:t>BEST PRACTICES SEMINAR</a:t>
            </a:r>
          </a:p>
        </p:txBody>
      </p:sp>
      <p:pic>
        <p:nvPicPr>
          <p:cNvPr id="9" name="Picture 8" descr="A red and black logo&#10;&#10;AI-generated content may be incorrect.">
            <a:extLst>
              <a:ext uri="{FF2B5EF4-FFF2-40B4-BE49-F238E27FC236}">
                <a16:creationId xmlns:a16="http://schemas.microsoft.com/office/drawing/2014/main" id="{3A3812DD-7113-CBF1-A855-97415ABC7CF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200" y="5357030"/>
            <a:ext cx="2207730" cy="802510"/>
          </a:xfrm>
          <a:prstGeom prst="rect">
            <a:avLst/>
          </a:prstGeom>
        </p:spPr>
      </p:pic>
    </p:spTree>
    <p:extLst>
      <p:ext uri="{BB962C8B-B14F-4D97-AF65-F5344CB8AC3E}">
        <p14:creationId xmlns:p14="http://schemas.microsoft.com/office/powerpoint/2010/main" val="10286783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ext Box 35">
            <a:extLst>
              <a:ext uri="{FF2B5EF4-FFF2-40B4-BE49-F238E27FC236}">
                <a16:creationId xmlns:a16="http://schemas.microsoft.com/office/drawing/2014/main" id="{D63EF3D0-DAC3-4B5F-9D42-844995D36063}"/>
              </a:ext>
            </a:extLst>
          </p:cNvPr>
          <p:cNvSpPr txBox="1">
            <a:spLocks noChangeArrowheads="1"/>
          </p:cNvSpPr>
          <p:nvPr/>
        </p:nvSpPr>
        <p:spPr bwMode="auto">
          <a:xfrm>
            <a:off x="3390900" y="1109392"/>
            <a:ext cx="8571518" cy="39241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spcBef>
                <a:spcPct val="50000"/>
              </a:spcBef>
            </a:pPr>
            <a:endParaRPr lang="en-CA" altLang="en-US" sz="900" b="1" dirty="0">
              <a:latin typeface="Calibri" panose="020F0502020204030204" pitchFamily="34" charset="0"/>
            </a:endParaRPr>
          </a:p>
          <a:p>
            <a:pPr>
              <a:spcBef>
                <a:spcPct val="50000"/>
              </a:spcBef>
              <a:buFontTx/>
              <a:buAutoNum type="arabicPeriod"/>
            </a:pPr>
            <a:r>
              <a:rPr lang="en-CA" altLang="en-US" sz="1600" b="1" dirty="0">
                <a:latin typeface="Calibri" panose="020F0502020204030204" pitchFamily="34" charset="0"/>
              </a:rPr>
              <a:t>Overestimating Capability or Experience</a:t>
            </a:r>
            <a:r>
              <a:rPr lang="en-CA" altLang="en-US" sz="1100" b="1" dirty="0">
                <a:latin typeface="Calibri" panose="020F0502020204030204" pitchFamily="34" charset="0"/>
              </a:rPr>
              <a:t>        </a:t>
            </a:r>
            <a:endParaRPr lang="en-CA" altLang="en-US" sz="1100" b="1" dirty="0">
              <a:latin typeface="Calibri" panose="020F0502020204030204" pitchFamily="34" charset="0"/>
              <a:cs typeface="Times New Roman" panose="02020603050405020304" pitchFamily="18" charset="0"/>
            </a:endParaRPr>
          </a:p>
          <a:p>
            <a:pPr>
              <a:spcBef>
                <a:spcPct val="50000"/>
              </a:spcBef>
              <a:buFontTx/>
              <a:buAutoNum type="arabicPeriod"/>
            </a:pPr>
            <a:r>
              <a:rPr lang="en-CA" altLang="en-US" sz="1600" b="1" dirty="0">
                <a:latin typeface="Calibri" panose="020F0502020204030204" pitchFamily="34" charset="0"/>
              </a:rPr>
              <a:t>Familiarity with the Task</a:t>
            </a:r>
            <a:endParaRPr lang="en-CA" altLang="en-US" sz="1600" b="1" dirty="0">
              <a:latin typeface="Calibri" panose="020F0502020204030204" pitchFamily="34" charset="0"/>
              <a:cs typeface="Times New Roman" panose="02020603050405020304" pitchFamily="18" charset="0"/>
            </a:endParaRPr>
          </a:p>
          <a:p>
            <a:pPr>
              <a:spcBef>
                <a:spcPct val="50000"/>
              </a:spcBef>
              <a:buFontTx/>
              <a:buAutoNum type="arabicPeriod"/>
            </a:pPr>
            <a:r>
              <a:rPr lang="en-CA" altLang="en-US" sz="1600" b="1" dirty="0">
                <a:latin typeface="Calibri" panose="020F0502020204030204" pitchFamily="34" charset="0"/>
              </a:rPr>
              <a:t>Seriousness of Outcome		</a:t>
            </a:r>
            <a:endParaRPr lang="en-CA" altLang="en-US" sz="1600" b="1" dirty="0">
              <a:latin typeface="Calibri" panose="020F0502020204030204" pitchFamily="34" charset="0"/>
              <a:cs typeface="Times New Roman" panose="02020603050405020304" pitchFamily="18" charset="0"/>
            </a:endParaRPr>
          </a:p>
          <a:p>
            <a:pPr>
              <a:spcBef>
                <a:spcPct val="50000"/>
              </a:spcBef>
              <a:buFontTx/>
              <a:buAutoNum type="arabicPeriod"/>
            </a:pPr>
            <a:r>
              <a:rPr lang="en-CA" altLang="en-US" sz="1600" b="1" dirty="0">
                <a:latin typeface="Calibri" panose="020F0502020204030204" pitchFamily="34" charset="0"/>
                <a:cs typeface="Times New Roman" panose="02020603050405020304" pitchFamily="18" charset="0"/>
              </a:rPr>
              <a:t>Voluntary Actions and Being in Control</a:t>
            </a:r>
          </a:p>
          <a:p>
            <a:pPr>
              <a:spcBef>
                <a:spcPct val="50000"/>
              </a:spcBef>
              <a:buFontTx/>
              <a:buAutoNum type="arabicPeriod"/>
            </a:pPr>
            <a:r>
              <a:rPr lang="en-CA" altLang="en-US" sz="1600" b="1" dirty="0">
                <a:latin typeface="Calibri" panose="020F0502020204030204" pitchFamily="34" charset="0"/>
                <a:cs typeface="Times New Roman" panose="02020603050405020304" pitchFamily="18" charset="0"/>
              </a:rPr>
              <a:t>Personal Experience with an Outcome</a:t>
            </a:r>
          </a:p>
          <a:p>
            <a:pPr>
              <a:spcBef>
                <a:spcPct val="50000"/>
              </a:spcBef>
              <a:buFontTx/>
              <a:buAutoNum type="arabicPeriod"/>
            </a:pPr>
            <a:r>
              <a:rPr lang="en-CA" altLang="en-US" sz="1600" b="1" dirty="0">
                <a:latin typeface="Calibri" panose="020F0502020204030204" pitchFamily="34" charset="0"/>
                <a:cs typeface="Times New Roman" panose="02020603050405020304" pitchFamily="18" charset="0"/>
              </a:rPr>
              <a:t>Cost of Non-Compliance		</a:t>
            </a:r>
          </a:p>
          <a:p>
            <a:pPr>
              <a:spcBef>
                <a:spcPct val="50000"/>
              </a:spcBef>
              <a:buFontTx/>
              <a:buAutoNum type="arabicPeriod"/>
            </a:pPr>
            <a:r>
              <a:rPr lang="en-CA" altLang="en-US" sz="1600" b="1" dirty="0">
                <a:latin typeface="Calibri" panose="020F0502020204030204" pitchFamily="34" charset="0"/>
                <a:cs typeface="Times New Roman" panose="02020603050405020304" pitchFamily="18" charset="0"/>
              </a:rPr>
              <a:t>Confidence in the Equipment	</a:t>
            </a:r>
          </a:p>
          <a:p>
            <a:pPr>
              <a:spcBef>
                <a:spcPct val="50000"/>
              </a:spcBef>
              <a:buFontTx/>
              <a:buAutoNum type="arabicPeriod"/>
            </a:pPr>
            <a:r>
              <a:rPr lang="en-CA" altLang="en-US" sz="1600" b="1" dirty="0">
                <a:latin typeface="Calibri" panose="020F0502020204030204" pitchFamily="34" charset="0"/>
                <a:cs typeface="Times New Roman" panose="02020603050405020304" pitchFamily="18" charset="0"/>
              </a:rPr>
              <a:t>Confidence in Protection and Rescue	</a:t>
            </a:r>
          </a:p>
          <a:p>
            <a:pPr>
              <a:spcBef>
                <a:spcPct val="50000"/>
              </a:spcBef>
              <a:buFontTx/>
              <a:buAutoNum type="arabicPeriod"/>
            </a:pPr>
            <a:r>
              <a:rPr lang="en-CA" altLang="en-US" sz="1600" b="1" dirty="0">
                <a:latin typeface="Calibri" panose="020F0502020204030204" pitchFamily="34" charset="0"/>
                <a:cs typeface="Times New Roman" panose="02020603050405020304" pitchFamily="18" charset="0"/>
              </a:rPr>
              <a:t>Potential Profit &amp; Gain from Actions</a:t>
            </a:r>
          </a:p>
          <a:p>
            <a:pPr>
              <a:spcBef>
                <a:spcPct val="50000"/>
              </a:spcBef>
              <a:buFontTx/>
              <a:buAutoNum type="arabicPeriod"/>
            </a:pPr>
            <a:r>
              <a:rPr lang="en-CA" altLang="en-US" sz="1600" b="1" dirty="0">
                <a:latin typeface="Calibri" panose="020F0502020204030204" pitchFamily="34" charset="0"/>
                <a:cs typeface="Times New Roman" panose="02020603050405020304" pitchFamily="18" charset="0"/>
              </a:rPr>
              <a:t>Role Models Accepting Risk	</a:t>
            </a:r>
            <a:endParaRPr lang="en-CA" altLang="en-US" sz="1600" b="1" dirty="0">
              <a:solidFill>
                <a:srgbClr val="FF0000"/>
              </a:solidFill>
              <a:latin typeface="Calibri" panose="020F0502020204030204" pitchFamily="34" charset="0"/>
              <a:cs typeface="Times New Roman" panose="02020603050405020304" pitchFamily="18" charset="0"/>
            </a:endParaRPr>
          </a:p>
        </p:txBody>
      </p:sp>
      <p:sp>
        <p:nvSpPr>
          <p:cNvPr id="3" name="Text Placeholder 2">
            <a:extLst>
              <a:ext uri="{FF2B5EF4-FFF2-40B4-BE49-F238E27FC236}">
                <a16:creationId xmlns:a16="http://schemas.microsoft.com/office/drawing/2014/main" id="{7283A824-5A5A-42B8-85EE-7CEC94F00EF3}"/>
              </a:ext>
            </a:extLst>
          </p:cNvPr>
          <p:cNvSpPr>
            <a:spLocks noGrp="1"/>
          </p:cNvSpPr>
          <p:nvPr>
            <p:ph type="body" sz="quarter" idx="13"/>
          </p:nvPr>
        </p:nvSpPr>
        <p:spPr/>
        <p:txBody>
          <a:bodyPr/>
          <a:lstStyle/>
          <a:p>
            <a:r>
              <a:rPr lang="en-CA" altLang="en-US" b="1" dirty="0">
                <a:latin typeface="+mn-lt"/>
              </a:rPr>
              <a:t>10 Factors That Influence Risk Tolerance</a:t>
            </a:r>
          </a:p>
        </p:txBody>
      </p:sp>
      <p:pic>
        <p:nvPicPr>
          <p:cNvPr id="6" name="Picture 5" descr="A red and white sign&#10;&#10;Description automatically generated with low confidence">
            <a:extLst>
              <a:ext uri="{FF2B5EF4-FFF2-40B4-BE49-F238E27FC236}">
                <a16:creationId xmlns:a16="http://schemas.microsoft.com/office/drawing/2014/main" id="{FF6B635E-C31B-4C6A-B875-F05E20BB0442}"/>
              </a:ext>
            </a:extLst>
          </p:cNvPr>
          <p:cNvPicPr>
            <a:picLocks noChangeAspect="1"/>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a:off x="10151706" y="6008914"/>
            <a:ext cx="1929130" cy="719455"/>
          </a:xfrm>
          <a:prstGeom prst="rect">
            <a:avLst/>
          </a:prstGeom>
          <a:noFill/>
          <a:ln>
            <a:noFill/>
          </a:ln>
        </p:spPr>
      </p:pic>
      <p:pic>
        <p:nvPicPr>
          <p:cNvPr id="2" name="Picture 1" descr="A black and orange background with a blue diamond&#10;&#10;AI-generated content may be incorrect.">
            <a:extLst>
              <a:ext uri="{FF2B5EF4-FFF2-40B4-BE49-F238E27FC236}">
                <a16:creationId xmlns:a16="http://schemas.microsoft.com/office/drawing/2014/main" id="{24DE09CE-880F-BF36-C419-02EBDC5D53EB}"/>
              </a:ext>
            </a:extLst>
          </p:cNvPr>
          <p:cNvPicPr>
            <a:picLocks noChangeAspect="1"/>
          </p:cNvPicPr>
          <p:nvPr/>
        </p:nvPicPr>
        <p:blipFill>
          <a:blip r:embed="rId5"/>
          <a:srcRect t="59498"/>
          <a:stretch>
            <a:fillRect/>
          </a:stretch>
        </p:blipFill>
        <p:spPr>
          <a:xfrm>
            <a:off x="0" y="4080394"/>
            <a:ext cx="12191999" cy="2777606"/>
          </a:xfrm>
          <a:prstGeom prst="rect">
            <a:avLst/>
          </a:prstGeom>
        </p:spPr>
      </p:pic>
      <p:pic>
        <p:nvPicPr>
          <p:cNvPr id="4" name="Picture 3" descr="A black and orange rectangle with white text&#10;&#10;AI-generated content may be incorrect.">
            <a:extLst>
              <a:ext uri="{FF2B5EF4-FFF2-40B4-BE49-F238E27FC236}">
                <a16:creationId xmlns:a16="http://schemas.microsoft.com/office/drawing/2014/main" id="{B9BC79FC-F475-28AA-242C-A9379E0F468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descr="A red and black logo&#10;&#10;AI-generated content may be incorrect.">
            <a:extLst>
              <a:ext uri="{FF2B5EF4-FFF2-40B4-BE49-F238E27FC236}">
                <a16:creationId xmlns:a16="http://schemas.microsoft.com/office/drawing/2014/main" id="{CDB498D0-D5C5-4BEA-FE80-EFBD4BB16C1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42186" y="5334382"/>
            <a:ext cx="2207730" cy="80251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black and orange rectangle with white text&#10;&#10;AI-generated content may be incorrect.">
            <a:extLst>
              <a:ext uri="{FF2B5EF4-FFF2-40B4-BE49-F238E27FC236}">
                <a16:creationId xmlns:a16="http://schemas.microsoft.com/office/drawing/2014/main" id="{A41393AE-0BCF-C358-CEC0-3E1667CE2E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439F0CA-5016-BBE7-449F-407CEC408F2E}"/>
              </a:ext>
            </a:extLst>
          </p:cNvPr>
          <p:cNvSpPr>
            <a:spLocks noGrp="1"/>
          </p:cNvSpPr>
          <p:nvPr>
            <p:ph type="title"/>
          </p:nvPr>
        </p:nvSpPr>
        <p:spPr/>
        <p:txBody>
          <a:bodyPr/>
          <a:lstStyle/>
          <a:p>
            <a:r>
              <a:rPr lang="en-CA" altLang="en-US" b="1" dirty="0">
                <a:solidFill>
                  <a:srgbClr val="FF0000"/>
                </a:solidFill>
                <a:latin typeface="Calibri" panose="020F0502020204030204" pitchFamily="34" charset="0"/>
              </a:rPr>
              <a:t>Overestimating Capability or Experience</a:t>
            </a:r>
            <a:r>
              <a:rPr lang="en-CA" altLang="en-US" sz="4000" b="1" dirty="0">
                <a:solidFill>
                  <a:srgbClr val="FF0000"/>
                </a:solidFill>
                <a:latin typeface="Calibri" panose="020F0502020204030204" pitchFamily="34" charset="0"/>
              </a:rPr>
              <a:t>        </a:t>
            </a:r>
            <a:br>
              <a:rPr lang="en-CA" altLang="en-US" sz="4000" b="1" dirty="0">
                <a:solidFill>
                  <a:srgbClr val="FF0000"/>
                </a:solidFill>
                <a:latin typeface="Calibri" panose="020F0502020204030204" pitchFamily="34" charset="0"/>
                <a:cs typeface="Times New Roman" panose="02020603050405020304" pitchFamily="18" charset="0"/>
              </a:rPr>
            </a:br>
            <a:endParaRPr lang="en-US" dirty="0">
              <a:solidFill>
                <a:srgbClr val="FF0000"/>
              </a:solidFill>
            </a:endParaRPr>
          </a:p>
        </p:txBody>
      </p:sp>
      <p:sp>
        <p:nvSpPr>
          <p:cNvPr id="3" name="Content Placeholder 2">
            <a:extLst>
              <a:ext uri="{FF2B5EF4-FFF2-40B4-BE49-F238E27FC236}">
                <a16:creationId xmlns:a16="http://schemas.microsoft.com/office/drawing/2014/main" id="{0536E8A6-A33C-4F1A-B348-DCFE3E021C16}"/>
              </a:ext>
            </a:extLst>
          </p:cNvPr>
          <p:cNvSpPr>
            <a:spLocks noGrp="1"/>
          </p:cNvSpPr>
          <p:nvPr>
            <p:ph sz="half" idx="1"/>
          </p:nvPr>
        </p:nvSpPr>
        <p:spPr>
          <a:xfrm>
            <a:off x="738809" y="1253331"/>
            <a:ext cx="5181600" cy="4351338"/>
          </a:xfrm>
        </p:spPr>
        <p:txBody>
          <a:bodyPr/>
          <a:lstStyle/>
          <a:p>
            <a:r>
              <a:rPr lang="en-US" altLang="en-US" sz="2800" b="1" dirty="0">
                <a:latin typeface="Calibri" panose="020F0502020204030204" pitchFamily="34" charset="0"/>
              </a:rPr>
              <a:t>A belief that one's physical ability </a:t>
            </a:r>
            <a:r>
              <a:rPr lang="en-US" altLang="en-US" sz="2800" i="1" dirty="0">
                <a:latin typeface="Calibri" panose="020F0502020204030204" pitchFamily="34" charset="0"/>
              </a:rPr>
              <a:t>(strength or agility) </a:t>
            </a:r>
            <a:r>
              <a:rPr lang="en-US" altLang="en-US" sz="2800" b="1" dirty="0">
                <a:latin typeface="Calibri" panose="020F0502020204030204" pitchFamily="34" charset="0"/>
              </a:rPr>
              <a:t>will allow them to do the task without injury or that years of experience </a:t>
            </a:r>
            <a:r>
              <a:rPr lang="en-US" altLang="en-US" sz="2800" i="1" dirty="0">
                <a:latin typeface="Calibri" panose="020F0502020204030204" pitchFamily="34" charset="0"/>
              </a:rPr>
              <a:t>(wisdom) </a:t>
            </a:r>
            <a:r>
              <a:rPr lang="en-US" altLang="en-US" sz="2800" b="1" dirty="0">
                <a:latin typeface="Calibri" panose="020F0502020204030204" pitchFamily="34" charset="0"/>
              </a:rPr>
              <a:t>will prevent any adverse situations.</a:t>
            </a:r>
            <a:endParaRPr lang="en-US" dirty="0"/>
          </a:p>
        </p:txBody>
      </p:sp>
      <p:sp>
        <p:nvSpPr>
          <p:cNvPr id="4" name="Content Placeholder 3">
            <a:extLst>
              <a:ext uri="{FF2B5EF4-FFF2-40B4-BE49-F238E27FC236}">
                <a16:creationId xmlns:a16="http://schemas.microsoft.com/office/drawing/2014/main" id="{DE6C6B12-E56C-2E36-0B62-FAA43E04900F}"/>
              </a:ext>
            </a:extLst>
          </p:cNvPr>
          <p:cNvSpPr>
            <a:spLocks noGrp="1"/>
          </p:cNvSpPr>
          <p:nvPr>
            <p:ph sz="half" idx="2"/>
          </p:nvPr>
        </p:nvSpPr>
        <p:spPr>
          <a:xfrm>
            <a:off x="6167513" y="1152154"/>
            <a:ext cx="5181600" cy="4351338"/>
          </a:xfrm>
        </p:spPr>
        <p:txBody>
          <a:bodyPr/>
          <a:lstStyle/>
          <a:p>
            <a:pPr marL="0" indent="0">
              <a:buNone/>
            </a:pPr>
            <a:r>
              <a:rPr lang="en-US" sz="1600" b="1" dirty="0">
                <a:solidFill>
                  <a:srgbClr val="FF0000"/>
                </a:solidFill>
                <a:latin typeface="arial" panose="020B0604020202020204" pitchFamily="34" charset="0"/>
              </a:rPr>
              <a:t>This is the # 1 Factor in Risk Tolerance</a:t>
            </a:r>
            <a:r>
              <a:rPr lang="en-US" sz="1600" dirty="0">
                <a:solidFill>
                  <a:srgbClr val="222222"/>
                </a:solidFill>
                <a:latin typeface="arial" panose="020B0604020202020204" pitchFamily="34" charset="0"/>
              </a:rPr>
              <a:t>: </a:t>
            </a:r>
          </a:p>
          <a:p>
            <a:r>
              <a:rPr lang="en-US" sz="2800" dirty="0">
                <a:solidFill>
                  <a:srgbClr val="222222"/>
                </a:solidFill>
                <a:latin typeface="arial" panose="020B0604020202020204" pitchFamily="34" charset="0"/>
              </a:rPr>
              <a:t>A person may </a:t>
            </a:r>
            <a:r>
              <a:rPr lang="en-US" sz="2800" b="1" dirty="0">
                <a:solidFill>
                  <a:srgbClr val="222222"/>
                </a:solidFill>
                <a:latin typeface="arial" panose="020B0604020202020204" pitchFamily="34" charset="0"/>
              </a:rPr>
              <a:t>overestimate</a:t>
            </a:r>
            <a:r>
              <a:rPr lang="en-US" sz="2800" dirty="0">
                <a:solidFill>
                  <a:srgbClr val="222222"/>
                </a:solidFill>
                <a:latin typeface="arial" panose="020B0604020202020204" pitchFamily="34" charset="0"/>
              </a:rPr>
              <a:t> their strength and will accept more risk when applying force or may </a:t>
            </a:r>
            <a:r>
              <a:rPr lang="en-US" sz="2800" b="1" dirty="0">
                <a:solidFill>
                  <a:srgbClr val="222222"/>
                </a:solidFill>
                <a:latin typeface="arial" panose="020B0604020202020204" pitchFamily="34" charset="0"/>
              </a:rPr>
              <a:t>overestimate</a:t>
            </a:r>
            <a:r>
              <a:rPr lang="en-US" sz="2800" dirty="0">
                <a:solidFill>
                  <a:srgbClr val="222222"/>
                </a:solidFill>
                <a:latin typeface="arial" panose="020B0604020202020204" pitchFamily="34" charset="0"/>
              </a:rPr>
              <a:t> his or her </a:t>
            </a:r>
            <a:r>
              <a:rPr lang="en-US" sz="2800" b="1" dirty="0">
                <a:solidFill>
                  <a:srgbClr val="222222"/>
                </a:solidFill>
                <a:latin typeface="arial" panose="020B0604020202020204" pitchFamily="34" charset="0"/>
              </a:rPr>
              <a:t>agility</a:t>
            </a:r>
            <a:r>
              <a:rPr lang="en-US" sz="2800" dirty="0">
                <a:solidFill>
                  <a:srgbClr val="222222"/>
                </a:solidFill>
                <a:latin typeface="arial" panose="020B0604020202020204" pitchFamily="34" charset="0"/>
              </a:rPr>
              <a:t> and </a:t>
            </a:r>
            <a:r>
              <a:rPr lang="en-US" sz="2800" b="1" dirty="0">
                <a:solidFill>
                  <a:srgbClr val="222222"/>
                </a:solidFill>
                <a:latin typeface="arial" panose="020B0604020202020204" pitchFamily="34" charset="0"/>
              </a:rPr>
              <a:t>accept the risk </a:t>
            </a:r>
            <a:r>
              <a:rPr lang="en-US" sz="2800" dirty="0">
                <a:solidFill>
                  <a:srgbClr val="222222"/>
                </a:solidFill>
                <a:latin typeface="arial" panose="020B0604020202020204" pitchFamily="34" charset="0"/>
              </a:rPr>
              <a:t>of a </a:t>
            </a:r>
            <a:r>
              <a:rPr lang="en-US" sz="2800" b="1" dirty="0">
                <a:solidFill>
                  <a:srgbClr val="222222"/>
                </a:solidFill>
                <a:latin typeface="arial" panose="020B0604020202020204" pitchFamily="34" charset="0"/>
              </a:rPr>
              <a:t>poorly prepared working surface</a:t>
            </a:r>
            <a:r>
              <a:rPr lang="en-US" dirty="0">
                <a:solidFill>
                  <a:srgbClr val="222222"/>
                </a:solidFill>
                <a:latin typeface="arial" panose="020B0604020202020204" pitchFamily="34" charset="0"/>
              </a:rPr>
              <a:t>.</a:t>
            </a:r>
            <a:endParaRPr lang="en-US" dirty="0"/>
          </a:p>
          <a:p>
            <a:pPr marL="0" indent="0">
              <a:buNone/>
            </a:pPr>
            <a:endParaRPr lang="en-US" dirty="0"/>
          </a:p>
        </p:txBody>
      </p:sp>
      <p:sp>
        <p:nvSpPr>
          <p:cNvPr id="5" name="TextBox 4">
            <a:extLst>
              <a:ext uri="{FF2B5EF4-FFF2-40B4-BE49-F238E27FC236}">
                <a16:creationId xmlns:a16="http://schemas.microsoft.com/office/drawing/2014/main" id="{6E598049-06A1-F3A0-54C3-11DCDB8A2B2D}"/>
              </a:ext>
            </a:extLst>
          </p:cNvPr>
          <p:cNvSpPr txBox="1"/>
          <p:nvPr/>
        </p:nvSpPr>
        <p:spPr>
          <a:xfrm>
            <a:off x="6481838" y="223761"/>
            <a:ext cx="4867275" cy="27699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dirty="0"/>
              <a:t>2025 SAFETY EXCELLENCE AWARDS | </a:t>
            </a:r>
            <a:r>
              <a:rPr lang="en-US" sz="1200" b="1" dirty="0"/>
              <a:t>BEST PRACTICES SEMINAR</a:t>
            </a:r>
          </a:p>
        </p:txBody>
      </p:sp>
      <p:pic>
        <p:nvPicPr>
          <p:cNvPr id="8" name="Picture 7" descr="A red and black logo&#10;&#10;AI-generated content may be incorrect.">
            <a:extLst>
              <a:ext uri="{FF2B5EF4-FFF2-40B4-BE49-F238E27FC236}">
                <a16:creationId xmlns:a16="http://schemas.microsoft.com/office/drawing/2014/main" id="{88421AA8-44FA-E80E-B50C-1EA8D6AA6C4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2186" y="5334382"/>
            <a:ext cx="2207730" cy="802510"/>
          </a:xfrm>
          <a:prstGeom prst="rect">
            <a:avLst/>
          </a:prstGeom>
        </p:spPr>
      </p:pic>
    </p:spTree>
    <p:extLst>
      <p:ext uri="{BB962C8B-B14F-4D97-AF65-F5344CB8AC3E}">
        <p14:creationId xmlns:p14="http://schemas.microsoft.com/office/powerpoint/2010/main" val="25355864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black and orange rectangle with white text&#10;&#10;AI-generated content may be incorrect.">
            <a:extLst>
              <a:ext uri="{FF2B5EF4-FFF2-40B4-BE49-F238E27FC236}">
                <a16:creationId xmlns:a16="http://schemas.microsoft.com/office/drawing/2014/main" id="{A31DAD58-671E-E0D9-0311-B166AB1A32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439F0CA-5016-BBE7-449F-407CEC408F2E}"/>
              </a:ext>
            </a:extLst>
          </p:cNvPr>
          <p:cNvSpPr>
            <a:spLocks noGrp="1"/>
          </p:cNvSpPr>
          <p:nvPr>
            <p:ph type="title"/>
          </p:nvPr>
        </p:nvSpPr>
        <p:spPr>
          <a:xfrm>
            <a:off x="762000" y="276999"/>
            <a:ext cx="10515600" cy="1325563"/>
          </a:xfrm>
        </p:spPr>
        <p:txBody>
          <a:bodyPr>
            <a:noAutofit/>
          </a:bodyPr>
          <a:lstStyle/>
          <a:p>
            <a:r>
              <a:rPr lang="en-CA" altLang="en-US" sz="3200" b="1" dirty="0">
                <a:solidFill>
                  <a:srgbClr val="FF0000"/>
                </a:solidFill>
                <a:latin typeface="Calibri" panose="020F0502020204030204" pitchFamily="34" charset="0"/>
              </a:rPr>
              <a:t>Strategies for addressing risk created through </a:t>
            </a:r>
            <a:br>
              <a:rPr lang="en-CA" altLang="en-US" sz="3200" b="1" dirty="0">
                <a:solidFill>
                  <a:srgbClr val="FF0000"/>
                </a:solidFill>
                <a:latin typeface="Calibri" panose="020F0502020204030204" pitchFamily="34" charset="0"/>
              </a:rPr>
            </a:br>
            <a:r>
              <a:rPr lang="en-CA" altLang="en-US" sz="3200" b="1" dirty="0">
                <a:solidFill>
                  <a:srgbClr val="FF0000"/>
                </a:solidFill>
                <a:latin typeface="Calibri" panose="020F0502020204030204" pitchFamily="34" charset="0"/>
              </a:rPr>
              <a:t>over-estimating capability and experience:</a:t>
            </a:r>
            <a:br>
              <a:rPr lang="en-US" sz="3200" dirty="0">
                <a:solidFill>
                  <a:srgbClr val="FF0000"/>
                </a:solidFill>
              </a:rPr>
            </a:br>
            <a:endParaRPr lang="en-US" sz="3200" dirty="0">
              <a:solidFill>
                <a:srgbClr val="FF0000"/>
              </a:solidFill>
            </a:endParaRPr>
          </a:p>
        </p:txBody>
      </p:sp>
      <p:sp>
        <p:nvSpPr>
          <p:cNvPr id="3" name="Content Placeholder 2">
            <a:extLst>
              <a:ext uri="{FF2B5EF4-FFF2-40B4-BE49-F238E27FC236}">
                <a16:creationId xmlns:a16="http://schemas.microsoft.com/office/drawing/2014/main" id="{0536E8A6-A33C-4F1A-B348-DCFE3E021C16}"/>
              </a:ext>
            </a:extLst>
          </p:cNvPr>
          <p:cNvSpPr>
            <a:spLocks noGrp="1"/>
          </p:cNvSpPr>
          <p:nvPr>
            <p:ph sz="half" idx="1"/>
          </p:nvPr>
        </p:nvSpPr>
        <p:spPr>
          <a:xfrm>
            <a:off x="762000" y="1126872"/>
            <a:ext cx="5181600" cy="4351338"/>
          </a:xfrm>
        </p:spPr>
        <p:txBody>
          <a:bodyPr/>
          <a:lstStyle/>
          <a:p>
            <a:pPr>
              <a:lnSpc>
                <a:spcPct val="85000"/>
              </a:lnSpc>
              <a:spcBef>
                <a:spcPct val="35000"/>
              </a:spcBef>
            </a:pPr>
            <a:r>
              <a:rPr lang="en-CA" altLang="en-US" sz="2000" b="1" dirty="0">
                <a:latin typeface="Calibri" panose="020F0502020204030204" pitchFamily="34" charset="0"/>
              </a:rPr>
              <a:t>Reflect on your role as a mentor (Worker/Dad)</a:t>
            </a:r>
          </a:p>
          <a:p>
            <a:pPr>
              <a:lnSpc>
                <a:spcPct val="85000"/>
              </a:lnSpc>
              <a:spcBef>
                <a:spcPct val="35000"/>
              </a:spcBef>
            </a:pPr>
            <a:r>
              <a:rPr lang="en-CA" altLang="en-US" sz="2000" dirty="0">
                <a:latin typeface="Calibri" panose="020F0502020204030204" pitchFamily="34" charset="0"/>
              </a:rPr>
              <a:t>The person watching may not have the same physical capability or experience, therefore do it the safe way so that they can learn </a:t>
            </a:r>
          </a:p>
          <a:p>
            <a:pPr>
              <a:lnSpc>
                <a:spcPct val="85000"/>
              </a:lnSpc>
              <a:spcBef>
                <a:spcPct val="35000"/>
              </a:spcBef>
            </a:pPr>
            <a:r>
              <a:rPr lang="en-CA" altLang="en-US" sz="2000" b="1" dirty="0">
                <a:latin typeface="Calibri" panose="020F0502020204030204" pitchFamily="34" charset="0"/>
              </a:rPr>
              <a:t>Acknowledge </a:t>
            </a:r>
            <a:r>
              <a:rPr lang="en-CA" altLang="en-US" sz="2000" dirty="0">
                <a:latin typeface="Calibri" panose="020F0502020204030204" pitchFamily="34" charset="0"/>
              </a:rPr>
              <a:t>that the physical capability and skill may be sufficient but then reinforce the way it is supposed to be done.  </a:t>
            </a:r>
          </a:p>
          <a:p>
            <a:pPr>
              <a:lnSpc>
                <a:spcPct val="85000"/>
              </a:lnSpc>
              <a:spcBef>
                <a:spcPct val="35000"/>
              </a:spcBef>
            </a:pPr>
            <a:r>
              <a:rPr lang="en-CA" altLang="en-US" sz="2000" b="1" dirty="0">
                <a:latin typeface="Calibri" panose="020F0502020204030204" pitchFamily="34" charset="0"/>
              </a:rPr>
              <a:t>Use guides</a:t>
            </a:r>
          </a:p>
          <a:p>
            <a:pPr lvl="1">
              <a:lnSpc>
                <a:spcPct val="85000"/>
              </a:lnSpc>
              <a:spcBef>
                <a:spcPct val="35000"/>
              </a:spcBef>
            </a:pPr>
            <a:r>
              <a:rPr lang="en-CA" altLang="en-US" sz="1600" dirty="0">
                <a:latin typeface="Calibri" panose="020F0502020204030204" pitchFamily="34" charset="0"/>
              </a:rPr>
              <a:t>Safe lifting and material handling standards</a:t>
            </a:r>
          </a:p>
          <a:p>
            <a:pPr marL="0" indent="0">
              <a:buNone/>
            </a:pPr>
            <a:endParaRPr lang="en-US" dirty="0"/>
          </a:p>
        </p:txBody>
      </p:sp>
      <p:sp>
        <p:nvSpPr>
          <p:cNvPr id="4" name="Content Placeholder 3">
            <a:extLst>
              <a:ext uri="{FF2B5EF4-FFF2-40B4-BE49-F238E27FC236}">
                <a16:creationId xmlns:a16="http://schemas.microsoft.com/office/drawing/2014/main" id="{DE6C6B12-E56C-2E36-0B62-FAA43E04900F}"/>
              </a:ext>
            </a:extLst>
          </p:cNvPr>
          <p:cNvSpPr>
            <a:spLocks noGrp="1"/>
          </p:cNvSpPr>
          <p:nvPr>
            <p:ph sz="half" idx="2"/>
          </p:nvPr>
        </p:nvSpPr>
        <p:spPr>
          <a:xfrm>
            <a:off x="6096000" y="1287863"/>
            <a:ext cx="5181600" cy="4351338"/>
          </a:xfrm>
        </p:spPr>
        <p:txBody>
          <a:bodyPr/>
          <a:lstStyle/>
          <a:p>
            <a:pPr>
              <a:lnSpc>
                <a:spcPct val="85000"/>
              </a:lnSpc>
              <a:spcBef>
                <a:spcPct val="35000"/>
              </a:spcBef>
            </a:pPr>
            <a:r>
              <a:rPr lang="en-CA" altLang="en-US" sz="2800" dirty="0">
                <a:latin typeface="Calibri" panose="020F0502020204030204" pitchFamily="34" charset="0"/>
              </a:rPr>
              <a:t>There is a difference between a </a:t>
            </a:r>
            <a:r>
              <a:rPr lang="en-CA" altLang="en-US" sz="2800" b="1" dirty="0">
                <a:effectLst>
                  <a:outerShdw blurRad="38100" dist="38100" dir="2700000" algn="tl">
                    <a:srgbClr val="000000">
                      <a:alpha val="43137"/>
                    </a:srgbClr>
                  </a:outerShdw>
                </a:effectLst>
                <a:latin typeface="Calibri" panose="020F0502020204030204" pitchFamily="34" charset="0"/>
              </a:rPr>
              <a:t>HABIT</a:t>
            </a:r>
            <a:r>
              <a:rPr lang="en-CA" altLang="en-US" sz="2800" dirty="0">
                <a:latin typeface="Calibri" panose="020F0502020204030204" pitchFamily="34" charset="0"/>
              </a:rPr>
              <a:t> and being </a:t>
            </a:r>
            <a:r>
              <a:rPr lang="en-CA" altLang="en-US" sz="2800" b="1" dirty="0">
                <a:effectLst>
                  <a:outerShdw blurRad="38100" dist="38100" dir="2700000" algn="tl">
                    <a:srgbClr val="000000">
                      <a:alpha val="43137"/>
                    </a:srgbClr>
                  </a:outerShdw>
                </a:effectLst>
                <a:latin typeface="Calibri" panose="020F0502020204030204" pitchFamily="34" charset="0"/>
              </a:rPr>
              <a:t>DISCIPLINED</a:t>
            </a:r>
            <a:r>
              <a:rPr lang="en-CA" altLang="en-US" sz="2800" dirty="0">
                <a:effectLst>
                  <a:outerShdw blurRad="38100" dist="38100" dir="2700000" algn="tl">
                    <a:srgbClr val="000000">
                      <a:alpha val="43137"/>
                    </a:srgbClr>
                  </a:outerShdw>
                </a:effectLst>
                <a:latin typeface="Calibri" panose="020F0502020204030204" pitchFamily="34" charset="0"/>
              </a:rPr>
              <a:t>.</a:t>
            </a:r>
          </a:p>
          <a:p>
            <a:pPr>
              <a:lnSpc>
                <a:spcPct val="85000"/>
              </a:lnSpc>
              <a:spcBef>
                <a:spcPct val="35000"/>
              </a:spcBef>
            </a:pPr>
            <a:r>
              <a:rPr lang="en-CA" altLang="en-US" sz="2800" dirty="0">
                <a:latin typeface="Calibri" panose="020F0502020204030204" pitchFamily="34" charset="0"/>
              </a:rPr>
              <a:t>“We don’t rise to the standards we HAVE when others are watching.”  </a:t>
            </a:r>
          </a:p>
          <a:p>
            <a:pPr>
              <a:lnSpc>
                <a:spcPct val="85000"/>
              </a:lnSpc>
              <a:spcBef>
                <a:spcPct val="35000"/>
              </a:spcBef>
            </a:pPr>
            <a:r>
              <a:rPr lang="en-CA" altLang="en-US" sz="2800" dirty="0">
                <a:latin typeface="Calibri" panose="020F0502020204030204" pitchFamily="34" charset="0"/>
              </a:rPr>
              <a:t>“We fall to the standards we have when no one sees” </a:t>
            </a:r>
          </a:p>
        </p:txBody>
      </p:sp>
      <p:sp>
        <p:nvSpPr>
          <p:cNvPr id="5" name="TextBox 4">
            <a:extLst>
              <a:ext uri="{FF2B5EF4-FFF2-40B4-BE49-F238E27FC236}">
                <a16:creationId xmlns:a16="http://schemas.microsoft.com/office/drawing/2014/main" id="{6E598049-06A1-F3A0-54C3-11DCDB8A2B2D}"/>
              </a:ext>
            </a:extLst>
          </p:cNvPr>
          <p:cNvSpPr txBox="1"/>
          <p:nvPr/>
        </p:nvSpPr>
        <p:spPr>
          <a:xfrm>
            <a:off x="6410325" y="0"/>
            <a:ext cx="4867275" cy="27699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dirty="0"/>
              <a:t>2025 SAFETY EXCELLENCE AWARDS | </a:t>
            </a:r>
            <a:r>
              <a:rPr lang="en-US" sz="1200" b="1" dirty="0"/>
              <a:t>BEST PRACTICES SEMINAR</a:t>
            </a:r>
          </a:p>
        </p:txBody>
      </p:sp>
      <p:pic>
        <p:nvPicPr>
          <p:cNvPr id="8" name="Picture 7" descr="A red and black logo&#10;&#10;AI-generated content may be incorrect.">
            <a:extLst>
              <a:ext uri="{FF2B5EF4-FFF2-40B4-BE49-F238E27FC236}">
                <a16:creationId xmlns:a16="http://schemas.microsoft.com/office/drawing/2014/main" id="{04253B1C-45CA-5D19-5FD0-E39762E4114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2186" y="5334382"/>
            <a:ext cx="2207730" cy="802510"/>
          </a:xfrm>
          <a:prstGeom prst="rect">
            <a:avLst/>
          </a:prstGeom>
        </p:spPr>
      </p:pic>
    </p:spTree>
    <p:extLst>
      <p:ext uri="{BB962C8B-B14F-4D97-AF65-F5344CB8AC3E}">
        <p14:creationId xmlns:p14="http://schemas.microsoft.com/office/powerpoint/2010/main" val="4791020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black and orange rectangle with white text&#10;&#10;AI-generated content may be incorrect.">
            <a:extLst>
              <a:ext uri="{FF2B5EF4-FFF2-40B4-BE49-F238E27FC236}">
                <a16:creationId xmlns:a16="http://schemas.microsoft.com/office/drawing/2014/main" id="{CA4AEB25-517D-D96E-7742-A498A013D1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17506" name="Text Box 34">
            <a:extLst>
              <a:ext uri="{FF2B5EF4-FFF2-40B4-BE49-F238E27FC236}">
                <a16:creationId xmlns:a16="http://schemas.microsoft.com/office/drawing/2014/main" id="{40AD9A37-846A-4EC2-8B82-F0C0FD645949}"/>
              </a:ext>
            </a:extLst>
          </p:cNvPr>
          <p:cNvSpPr txBox="1">
            <a:spLocks noChangeArrowheads="1"/>
          </p:cNvSpPr>
          <p:nvPr/>
        </p:nvSpPr>
        <p:spPr bwMode="auto">
          <a:xfrm>
            <a:off x="6857999" y="1693854"/>
            <a:ext cx="4079875" cy="1878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defRPr/>
            </a:pPr>
            <a:r>
              <a:rPr lang="en-CA" b="1" dirty="0">
                <a:solidFill>
                  <a:srgbClr val="FF3300"/>
                </a:solidFill>
                <a:latin typeface="Calibri" panose="020F0502020204030204" pitchFamily="34" charset="0"/>
              </a:rPr>
              <a:t>	COMPLACENCY</a:t>
            </a:r>
          </a:p>
          <a:p>
            <a:pPr>
              <a:defRPr/>
            </a:pPr>
            <a:r>
              <a:rPr lang="en-US" sz="2000" b="1" dirty="0">
                <a:solidFill>
                  <a:srgbClr val="FF0000"/>
                </a:solidFill>
                <a:latin typeface="Calibri" panose="020F0502020204030204" pitchFamily="34" charset="0"/>
              </a:rPr>
              <a:t>	“Self-satisfaction especially when accompanied by unawareness of actual dangers or deficiencies.”</a:t>
            </a:r>
          </a:p>
          <a:p>
            <a:pPr lvl="1" algn="r">
              <a:defRPr/>
            </a:pPr>
            <a:r>
              <a:rPr lang="en-US" sz="1200" b="1" dirty="0">
                <a:latin typeface="Calibri" panose="020F0502020204030204" pitchFamily="34" charset="0"/>
              </a:rPr>
              <a:t>Merriam-Webster Dictionary</a:t>
            </a:r>
            <a:endParaRPr lang="en-CA" sz="1200" dirty="0">
              <a:effectLst>
                <a:outerShdw blurRad="38100" dist="38100" dir="2700000" algn="tl">
                  <a:srgbClr val="C0C0C0"/>
                </a:outerShdw>
              </a:effectLst>
              <a:latin typeface="Calibri" panose="020F0502020204030204" pitchFamily="34" charset="0"/>
            </a:endParaRPr>
          </a:p>
        </p:txBody>
      </p:sp>
      <p:sp>
        <p:nvSpPr>
          <p:cNvPr id="617507" name="Text Box 35">
            <a:extLst>
              <a:ext uri="{FF2B5EF4-FFF2-40B4-BE49-F238E27FC236}">
                <a16:creationId xmlns:a16="http://schemas.microsoft.com/office/drawing/2014/main" id="{8563FC1E-144E-42FA-937F-99322998AEA7}"/>
              </a:ext>
            </a:extLst>
          </p:cNvPr>
          <p:cNvSpPr txBox="1">
            <a:spLocks noChangeArrowheads="1"/>
          </p:cNvSpPr>
          <p:nvPr/>
        </p:nvSpPr>
        <p:spPr bwMode="auto">
          <a:xfrm>
            <a:off x="2949916" y="1055329"/>
            <a:ext cx="4791075" cy="41088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defRPr/>
            </a:pPr>
            <a:endParaRPr lang="en-CA" sz="900" b="1" dirty="0">
              <a:effectLst>
                <a:outerShdw blurRad="38100" dist="38100" dir="2700000" algn="tl">
                  <a:srgbClr val="C0C0C0"/>
                </a:outerShdw>
              </a:effectLst>
              <a:latin typeface="Calibri" panose="020F0502020204030204" pitchFamily="34" charset="0"/>
            </a:endParaRPr>
          </a:p>
          <a:p>
            <a:pPr>
              <a:spcBef>
                <a:spcPct val="50000"/>
              </a:spcBef>
              <a:buFontTx/>
              <a:buAutoNum type="arabicPeriod"/>
              <a:defRPr/>
            </a:pPr>
            <a:r>
              <a:rPr lang="en-CA" sz="1600" b="1" dirty="0">
                <a:effectLst>
                  <a:outerShdw blurRad="38100" dist="38100" dir="2700000" algn="tl">
                    <a:srgbClr val="C0C0C0"/>
                  </a:outerShdw>
                </a:effectLst>
                <a:latin typeface="Calibri" panose="020F0502020204030204" pitchFamily="34" charset="0"/>
              </a:rPr>
              <a:t>Overestimating Capability/Experience        </a:t>
            </a:r>
            <a:endParaRPr lang="en-CA" sz="1600" b="1" dirty="0">
              <a:solidFill>
                <a:srgbClr val="FF0000"/>
              </a:solidFill>
              <a:effectLst>
                <a:outerShdw blurRad="38100" dist="38100" dir="2700000" algn="tl">
                  <a:srgbClr val="C0C0C0"/>
                </a:outerShdw>
              </a:effectLst>
              <a:latin typeface="Calibri" panose="020F0502020204030204" pitchFamily="34" charset="0"/>
              <a:cs typeface="Times New Roman" panose="02020603050405020304" pitchFamily="18" charset="0"/>
            </a:endParaRPr>
          </a:p>
          <a:p>
            <a:pPr>
              <a:spcBef>
                <a:spcPct val="50000"/>
              </a:spcBef>
              <a:buFontTx/>
              <a:buAutoNum type="arabicPeriod"/>
              <a:defRPr/>
            </a:pPr>
            <a:r>
              <a:rPr lang="en-CA" b="1" dirty="0">
                <a:solidFill>
                  <a:srgbClr val="FF0000"/>
                </a:solidFill>
                <a:effectLst>
                  <a:outerShdw blurRad="38100" dist="38100" dir="2700000" algn="tl">
                    <a:srgbClr val="C0C0C0"/>
                  </a:outerShdw>
                </a:effectLst>
                <a:latin typeface="Calibri" panose="020F0502020204030204" pitchFamily="34" charset="0"/>
              </a:rPr>
              <a:t>Familiarity with the Task</a:t>
            </a:r>
            <a:endParaRPr lang="en-CA" sz="2000" b="1" dirty="0">
              <a:solidFill>
                <a:srgbClr val="FF0000"/>
              </a:solidFill>
              <a:effectLst>
                <a:outerShdw blurRad="38100" dist="38100" dir="2700000" algn="tl">
                  <a:srgbClr val="C0C0C0"/>
                </a:outerShdw>
              </a:effectLst>
              <a:latin typeface="Calibri" panose="020F0502020204030204" pitchFamily="34" charset="0"/>
              <a:cs typeface="Times New Roman" panose="02020603050405020304" pitchFamily="18" charset="0"/>
            </a:endParaRPr>
          </a:p>
          <a:p>
            <a:pPr>
              <a:spcBef>
                <a:spcPct val="50000"/>
              </a:spcBef>
              <a:buFontTx/>
              <a:buAutoNum type="arabicPeriod"/>
              <a:defRPr/>
            </a:pPr>
            <a:r>
              <a:rPr lang="en-CA" sz="1600" b="1" dirty="0">
                <a:effectLst>
                  <a:outerShdw blurRad="38100" dist="38100" dir="2700000" algn="tl">
                    <a:srgbClr val="C0C0C0"/>
                  </a:outerShdw>
                </a:effectLst>
                <a:latin typeface="Calibri" panose="020F0502020204030204" pitchFamily="34" charset="0"/>
              </a:rPr>
              <a:t>Seriousness of Outcome		</a:t>
            </a:r>
            <a:endParaRPr lang="en-CA" sz="1600" b="1" dirty="0">
              <a:solidFill>
                <a:srgbClr val="008000"/>
              </a:solidFill>
              <a:effectLst>
                <a:outerShdw blurRad="38100" dist="38100" dir="2700000" algn="tl">
                  <a:srgbClr val="C0C0C0"/>
                </a:outerShdw>
              </a:effectLst>
              <a:latin typeface="Calibri" panose="020F0502020204030204" pitchFamily="34" charset="0"/>
              <a:cs typeface="Times New Roman" panose="02020603050405020304" pitchFamily="18" charset="0"/>
            </a:endParaRPr>
          </a:p>
          <a:p>
            <a:pPr>
              <a:spcBef>
                <a:spcPct val="50000"/>
              </a:spcBef>
              <a:buFontTx/>
              <a:buAutoNum type="arabicPeriod"/>
              <a:defRPr/>
            </a:pPr>
            <a:r>
              <a:rPr lang="en-CA" sz="1600" b="1" dirty="0">
                <a:effectLst>
                  <a:outerShdw blurRad="38100" dist="38100" dir="2700000" algn="tl">
                    <a:srgbClr val="C0C0C0"/>
                  </a:outerShdw>
                </a:effectLst>
                <a:latin typeface="Calibri" panose="020F0502020204030204" pitchFamily="34" charset="0"/>
                <a:cs typeface="Times New Roman" panose="02020603050405020304" pitchFamily="18" charset="0"/>
              </a:rPr>
              <a:t>Voluntary Actions and Being in Control</a:t>
            </a:r>
            <a:endParaRPr lang="en-CA" sz="1600" b="1" dirty="0">
              <a:solidFill>
                <a:srgbClr val="FF0000"/>
              </a:solidFill>
              <a:effectLst>
                <a:outerShdw blurRad="38100" dist="38100" dir="2700000" algn="tl">
                  <a:srgbClr val="C0C0C0"/>
                </a:outerShdw>
              </a:effectLst>
              <a:latin typeface="Calibri" panose="020F0502020204030204" pitchFamily="34" charset="0"/>
              <a:cs typeface="Times New Roman" panose="02020603050405020304" pitchFamily="18" charset="0"/>
            </a:endParaRPr>
          </a:p>
          <a:p>
            <a:pPr>
              <a:spcBef>
                <a:spcPct val="50000"/>
              </a:spcBef>
              <a:buFontTx/>
              <a:buAutoNum type="arabicPeriod"/>
              <a:defRPr/>
            </a:pPr>
            <a:r>
              <a:rPr lang="en-CA" sz="1600" b="1" dirty="0">
                <a:effectLst>
                  <a:outerShdw blurRad="38100" dist="38100" dir="2700000" algn="tl">
                    <a:srgbClr val="C0C0C0"/>
                  </a:outerShdw>
                </a:effectLst>
                <a:latin typeface="Calibri" panose="020F0502020204030204" pitchFamily="34" charset="0"/>
                <a:cs typeface="Times New Roman" panose="02020603050405020304" pitchFamily="18" charset="0"/>
              </a:rPr>
              <a:t>Personal Experience with an Outcome</a:t>
            </a:r>
            <a:endParaRPr lang="en-CA" sz="1600" b="1" dirty="0">
              <a:solidFill>
                <a:srgbClr val="008000"/>
              </a:solidFill>
              <a:effectLst>
                <a:outerShdw blurRad="38100" dist="38100" dir="2700000" algn="tl">
                  <a:srgbClr val="C0C0C0"/>
                </a:outerShdw>
              </a:effectLst>
              <a:latin typeface="Calibri" panose="020F0502020204030204" pitchFamily="34" charset="0"/>
              <a:cs typeface="Times New Roman" panose="02020603050405020304" pitchFamily="18" charset="0"/>
            </a:endParaRPr>
          </a:p>
          <a:p>
            <a:pPr>
              <a:spcBef>
                <a:spcPct val="50000"/>
              </a:spcBef>
              <a:buFontTx/>
              <a:buAutoNum type="arabicPeriod"/>
              <a:defRPr/>
            </a:pPr>
            <a:r>
              <a:rPr lang="en-CA" sz="1600" b="1" dirty="0">
                <a:effectLst>
                  <a:outerShdw blurRad="38100" dist="38100" dir="2700000" algn="tl">
                    <a:srgbClr val="C0C0C0"/>
                  </a:outerShdw>
                </a:effectLst>
                <a:latin typeface="Calibri" panose="020F0502020204030204" pitchFamily="34" charset="0"/>
                <a:cs typeface="Times New Roman" panose="02020603050405020304" pitchFamily="18" charset="0"/>
              </a:rPr>
              <a:t>Cost of Non-Compliance		</a:t>
            </a:r>
            <a:endParaRPr lang="en-CA" sz="1600" b="1" dirty="0">
              <a:solidFill>
                <a:srgbClr val="008000"/>
              </a:solidFill>
              <a:effectLst>
                <a:outerShdw blurRad="38100" dist="38100" dir="2700000" algn="tl">
                  <a:srgbClr val="C0C0C0"/>
                </a:outerShdw>
              </a:effectLst>
              <a:latin typeface="Calibri" panose="020F0502020204030204" pitchFamily="34" charset="0"/>
              <a:cs typeface="Times New Roman" panose="02020603050405020304" pitchFamily="18" charset="0"/>
            </a:endParaRPr>
          </a:p>
          <a:p>
            <a:pPr>
              <a:spcBef>
                <a:spcPct val="50000"/>
              </a:spcBef>
              <a:buFontTx/>
              <a:buAutoNum type="arabicPeriod"/>
              <a:defRPr/>
            </a:pPr>
            <a:r>
              <a:rPr lang="en-CA" sz="1600" b="1" dirty="0">
                <a:effectLst>
                  <a:outerShdw blurRad="38100" dist="38100" dir="2700000" algn="tl">
                    <a:srgbClr val="C0C0C0"/>
                  </a:outerShdw>
                </a:effectLst>
                <a:latin typeface="Calibri" panose="020F0502020204030204" pitchFamily="34" charset="0"/>
                <a:cs typeface="Times New Roman" panose="02020603050405020304" pitchFamily="18" charset="0"/>
              </a:rPr>
              <a:t>Confidence in the Equipment	</a:t>
            </a:r>
            <a:endParaRPr lang="en-CA" sz="1600" b="1" dirty="0">
              <a:solidFill>
                <a:srgbClr val="FF0000"/>
              </a:solidFill>
              <a:effectLst>
                <a:outerShdw blurRad="38100" dist="38100" dir="2700000" algn="tl">
                  <a:srgbClr val="C0C0C0"/>
                </a:outerShdw>
              </a:effectLst>
              <a:latin typeface="Calibri" panose="020F0502020204030204" pitchFamily="34" charset="0"/>
              <a:cs typeface="Times New Roman" panose="02020603050405020304" pitchFamily="18" charset="0"/>
            </a:endParaRPr>
          </a:p>
          <a:p>
            <a:pPr>
              <a:spcBef>
                <a:spcPct val="50000"/>
              </a:spcBef>
              <a:buFontTx/>
              <a:buAutoNum type="arabicPeriod"/>
              <a:defRPr/>
            </a:pPr>
            <a:r>
              <a:rPr lang="en-CA" sz="1600" b="1" dirty="0">
                <a:effectLst>
                  <a:outerShdw blurRad="38100" dist="38100" dir="2700000" algn="tl">
                    <a:srgbClr val="C0C0C0"/>
                  </a:outerShdw>
                </a:effectLst>
                <a:latin typeface="Calibri" panose="020F0502020204030204" pitchFamily="34" charset="0"/>
                <a:cs typeface="Times New Roman" panose="02020603050405020304" pitchFamily="18" charset="0"/>
              </a:rPr>
              <a:t>Confidence in Protection and Rescue	</a:t>
            </a:r>
            <a:endParaRPr lang="en-CA" sz="1600" b="1" dirty="0">
              <a:solidFill>
                <a:srgbClr val="FF0000"/>
              </a:solidFill>
              <a:effectLst>
                <a:outerShdw blurRad="38100" dist="38100" dir="2700000" algn="tl">
                  <a:srgbClr val="C0C0C0"/>
                </a:outerShdw>
              </a:effectLst>
              <a:latin typeface="Calibri" panose="020F0502020204030204" pitchFamily="34" charset="0"/>
              <a:cs typeface="Times New Roman" panose="02020603050405020304" pitchFamily="18" charset="0"/>
            </a:endParaRPr>
          </a:p>
          <a:p>
            <a:pPr>
              <a:spcBef>
                <a:spcPct val="50000"/>
              </a:spcBef>
              <a:buFontTx/>
              <a:buAutoNum type="arabicPeriod"/>
              <a:defRPr/>
            </a:pPr>
            <a:r>
              <a:rPr lang="en-CA" sz="1600" b="1" dirty="0">
                <a:effectLst>
                  <a:outerShdw blurRad="38100" dist="38100" dir="2700000" algn="tl">
                    <a:srgbClr val="C0C0C0"/>
                  </a:outerShdw>
                </a:effectLst>
                <a:latin typeface="Calibri" panose="020F0502020204030204" pitchFamily="34" charset="0"/>
                <a:cs typeface="Times New Roman" panose="02020603050405020304" pitchFamily="18" charset="0"/>
              </a:rPr>
              <a:t>Potential Profit &amp; Gain from Actions</a:t>
            </a:r>
            <a:endParaRPr lang="en-CA" sz="1600" b="1" dirty="0">
              <a:solidFill>
                <a:srgbClr val="FF0000"/>
              </a:solidFill>
              <a:effectLst>
                <a:outerShdw blurRad="38100" dist="38100" dir="2700000" algn="tl">
                  <a:srgbClr val="C0C0C0"/>
                </a:outerShdw>
              </a:effectLst>
              <a:latin typeface="Calibri" panose="020F0502020204030204" pitchFamily="34" charset="0"/>
              <a:cs typeface="Times New Roman" panose="02020603050405020304" pitchFamily="18" charset="0"/>
            </a:endParaRPr>
          </a:p>
          <a:p>
            <a:pPr>
              <a:spcBef>
                <a:spcPct val="50000"/>
              </a:spcBef>
              <a:buFontTx/>
              <a:buAutoNum type="arabicPeriod"/>
              <a:defRPr/>
            </a:pPr>
            <a:r>
              <a:rPr lang="en-CA" sz="1600" b="1" dirty="0">
                <a:effectLst>
                  <a:outerShdw blurRad="38100" dist="38100" dir="2700000" algn="tl">
                    <a:srgbClr val="C0C0C0"/>
                  </a:outerShdw>
                </a:effectLst>
                <a:latin typeface="Calibri" panose="020F0502020204030204" pitchFamily="34" charset="0"/>
                <a:cs typeface="Times New Roman" panose="02020603050405020304" pitchFamily="18" charset="0"/>
              </a:rPr>
              <a:t> Role Models Accepting Risk	</a:t>
            </a:r>
            <a:endParaRPr lang="en-CA" sz="1600" b="1" dirty="0">
              <a:solidFill>
                <a:srgbClr val="FF0000"/>
              </a:solidFill>
              <a:effectLst>
                <a:outerShdw blurRad="38100" dist="38100" dir="2700000" algn="tl">
                  <a:srgbClr val="C0C0C0"/>
                </a:outerShdw>
              </a:effectLst>
              <a:latin typeface="Calibri" panose="020F0502020204030204" pitchFamily="34" charset="0"/>
              <a:cs typeface="Times New Roman" panose="02020603050405020304" pitchFamily="18" charset="0"/>
            </a:endParaRPr>
          </a:p>
        </p:txBody>
      </p:sp>
      <p:sp>
        <p:nvSpPr>
          <p:cNvPr id="617508" name="Line 36">
            <a:extLst>
              <a:ext uri="{FF2B5EF4-FFF2-40B4-BE49-F238E27FC236}">
                <a16:creationId xmlns:a16="http://schemas.microsoft.com/office/drawing/2014/main" id="{9D7C715E-33AA-4FE4-AA9D-F41FC08FCF71}"/>
              </a:ext>
            </a:extLst>
          </p:cNvPr>
          <p:cNvSpPr>
            <a:spLocks noChangeShapeType="1"/>
          </p:cNvSpPr>
          <p:nvPr/>
        </p:nvSpPr>
        <p:spPr bwMode="auto">
          <a:xfrm flipV="1">
            <a:off x="6635749" y="1949451"/>
            <a:ext cx="711200" cy="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CA">
              <a:effectLst>
                <a:outerShdw blurRad="38100" dist="38100" dir="2700000" algn="tl">
                  <a:srgbClr val="000000">
                    <a:alpha val="43137"/>
                  </a:srgbClr>
                </a:outerShdw>
              </a:effectLst>
              <a:latin typeface="Calibri" panose="020F0502020204030204" pitchFamily="34" charset="0"/>
            </a:endParaRPr>
          </a:p>
        </p:txBody>
      </p:sp>
      <p:sp>
        <p:nvSpPr>
          <p:cNvPr id="3" name="Text Placeholder 2">
            <a:extLst>
              <a:ext uri="{FF2B5EF4-FFF2-40B4-BE49-F238E27FC236}">
                <a16:creationId xmlns:a16="http://schemas.microsoft.com/office/drawing/2014/main" id="{296FAFF5-E760-4652-A3AF-4BC40A04C09B}"/>
              </a:ext>
            </a:extLst>
          </p:cNvPr>
          <p:cNvSpPr>
            <a:spLocks noGrp="1"/>
          </p:cNvSpPr>
          <p:nvPr>
            <p:ph type="body" sz="quarter" idx="13"/>
          </p:nvPr>
        </p:nvSpPr>
        <p:spPr/>
        <p:txBody>
          <a:bodyPr/>
          <a:lstStyle/>
          <a:p>
            <a:r>
              <a:rPr lang="en-CA" b="1" dirty="0">
                <a:latin typeface="+mn-lt"/>
              </a:rPr>
              <a:t>10 Factors That Influence Risk Tolerance</a:t>
            </a:r>
          </a:p>
        </p:txBody>
      </p:sp>
      <p:pic>
        <p:nvPicPr>
          <p:cNvPr id="5" name="Picture 4" descr="A red and black logo&#10;&#10;AI-generated content may be incorrect.">
            <a:extLst>
              <a:ext uri="{FF2B5EF4-FFF2-40B4-BE49-F238E27FC236}">
                <a16:creationId xmlns:a16="http://schemas.microsoft.com/office/drawing/2014/main" id="{72975FF1-B05D-D873-E152-FF1E4E2CE7C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2186" y="5313282"/>
            <a:ext cx="2207730" cy="80251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ack and orange rectangle with white text&#10;&#10;AI-generated content may be incorrect.">
            <a:extLst>
              <a:ext uri="{FF2B5EF4-FFF2-40B4-BE49-F238E27FC236}">
                <a16:creationId xmlns:a16="http://schemas.microsoft.com/office/drawing/2014/main" id="{BAC0AF32-BFB3-91AD-2BC4-BA1C71CDBD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87" y="116683"/>
            <a:ext cx="12192000" cy="6858000"/>
          </a:xfrm>
          <a:prstGeom prst="rect">
            <a:avLst/>
          </a:prstGeom>
        </p:spPr>
      </p:pic>
      <p:sp>
        <p:nvSpPr>
          <p:cNvPr id="668676" name="Text Box 4">
            <a:extLst>
              <a:ext uri="{FF2B5EF4-FFF2-40B4-BE49-F238E27FC236}">
                <a16:creationId xmlns:a16="http://schemas.microsoft.com/office/drawing/2014/main" id="{8E6590AD-45D2-447D-9205-D43B744BE89D}"/>
              </a:ext>
            </a:extLst>
          </p:cNvPr>
          <p:cNvSpPr txBox="1">
            <a:spLocks noChangeArrowheads="1"/>
          </p:cNvSpPr>
          <p:nvPr/>
        </p:nvSpPr>
        <p:spPr bwMode="auto">
          <a:xfrm>
            <a:off x="2178051" y="1712913"/>
            <a:ext cx="78073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defRPr/>
            </a:pPr>
            <a:endParaRPr lang="en-CA">
              <a:effectLst>
                <a:outerShdw blurRad="38100" dist="38100" dir="2700000" algn="tl">
                  <a:srgbClr val="C0C0C0"/>
                </a:outerShdw>
              </a:effectLst>
              <a:latin typeface="Calibri" panose="020F0502020204030204" pitchFamily="34" charset="0"/>
            </a:endParaRPr>
          </a:p>
        </p:txBody>
      </p:sp>
      <p:sp>
        <p:nvSpPr>
          <p:cNvPr id="25604" name="Text Box 6">
            <a:extLst>
              <a:ext uri="{FF2B5EF4-FFF2-40B4-BE49-F238E27FC236}">
                <a16:creationId xmlns:a16="http://schemas.microsoft.com/office/drawing/2014/main" id="{D1415166-0CC7-436F-8C10-6FBE83DA0014}"/>
              </a:ext>
            </a:extLst>
          </p:cNvPr>
          <p:cNvSpPr txBox="1">
            <a:spLocks noChangeArrowheads="1"/>
          </p:cNvSpPr>
          <p:nvPr/>
        </p:nvSpPr>
        <p:spPr bwMode="auto">
          <a:xfrm>
            <a:off x="4377560" y="3248249"/>
            <a:ext cx="56181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spcBef>
                <a:spcPct val="50000"/>
              </a:spcBef>
            </a:pPr>
            <a:r>
              <a:rPr lang="en-CA" altLang="en-US" b="1" dirty="0">
                <a:solidFill>
                  <a:srgbClr val="008000"/>
                </a:solidFill>
                <a:effectLst>
                  <a:outerShdw blurRad="38100" dist="38100" dir="2700000" algn="tl">
                    <a:srgbClr val="000000">
                      <a:alpha val="43137"/>
                    </a:srgbClr>
                  </a:outerShdw>
                </a:effectLst>
                <a:latin typeface="Calibri" panose="020F0502020204030204" pitchFamily="34" charset="0"/>
              </a:rPr>
              <a:t>Strategies for Reducing Tolerance</a:t>
            </a:r>
          </a:p>
        </p:txBody>
      </p:sp>
      <p:sp>
        <p:nvSpPr>
          <p:cNvPr id="25605" name="Text Box 7">
            <a:extLst>
              <a:ext uri="{FF2B5EF4-FFF2-40B4-BE49-F238E27FC236}">
                <a16:creationId xmlns:a16="http://schemas.microsoft.com/office/drawing/2014/main" id="{0CBFE755-C188-4DE3-A29D-E60213883131}"/>
              </a:ext>
            </a:extLst>
          </p:cNvPr>
          <p:cNvSpPr txBox="1">
            <a:spLocks noChangeArrowheads="1"/>
          </p:cNvSpPr>
          <p:nvPr/>
        </p:nvSpPr>
        <p:spPr bwMode="auto">
          <a:xfrm>
            <a:off x="3293973" y="3716173"/>
            <a:ext cx="8410178" cy="2612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nSpc>
                <a:spcPct val="85000"/>
              </a:lnSpc>
              <a:spcBef>
                <a:spcPct val="35000"/>
              </a:spcBef>
              <a:buFontTx/>
              <a:buChar char="•"/>
            </a:pPr>
            <a:r>
              <a:rPr lang="en-CA" altLang="en-US" sz="2000" dirty="0">
                <a:latin typeface="Calibri" panose="020F0502020204030204" pitchFamily="34" charset="0"/>
              </a:rPr>
              <a:t> </a:t>
            </a:r>
            <a:r>
              <a:rPr lang="en-CA" altLang="en-US" sz="2000" b="1" dirty="0">
                <a:latin typeface="Calibri" panose="020F0502020204030204" pitchFamily="34" charset="0"/>
              </a:rPr>
              <a:t>Situational Awareness</a:t>
            </a:r>
            <a:r>
              <a:rPr lang="en-CA" altLang="en-US" sz="2000" dirty="0">
                <a:latin typeface="Calibri" panose="020F0502020204030204" pitchFamily="34" charset="0"/>
              </a:rPr>
              <a:t> – Treat every time like the first time .... </a:t>
            </a:r>
            <a:r>
              <a:rPr lang="en-CA" altLang="en-US" sz="2000" b="1" dirty="0">
                <a:solidFill>
                  <a:srgbClr val="FF0000"/>
                </a:solidFill>
                <a:latin typeface="Calibri" panose="020F0502020204030204" pitchFamily="34" charset="0"/>
              </a:rPr>
              <a:t>‘Stop and Think’</a:t>
            </a:r>
            <a:r>
              <a:rPr lang="en-CA" altLang="en-US" sz="2000" dirty="0">
                <a:latin typeface="Calibri" panose="020F0502020204030204" pitchFamily="34" charset="0"/>
              </a:rPr>
              <a:t> </a:t>
            </a:r>
          </a:p>
          <a:p>
            <a:pPr>
              <a:lnSpc>
                <a:spcPct val="85000"/>
              </a:lnSpc>
              <a:spcBef>
                <a:spcPct val="35000"/>
              </a:spcBef>
              <a:buFontTx/>
              <a:buChar char="•"/>
            </a:pPr>
            <a:r>
              <a:rPr lang="en-CA" altLang="en-US" sz="2000" dirty="0">
                <a:latin typeface="Calibri" panose="020F0502020204030204" pitchFamily="34" charset="0"/>
              </a:rPr>
              <a:t> What could go wrong </a:t>
            </a:r>
            <a:r>
              <a:rPr lang="en-CA" altLang="en-US" sz="2000" b="1" dirty="0">
                <a:latin typeface="Calibri" panose="020F0502020204030204" pitchFamily="34" charset="0"/>
              </a:rPr>
              <a:t>this</a:t>
            </a:r>
            <a:r>
              <a:rPr lang="en-CA" altLang="en-US" sz="2000" b="1" dirty="0">
                <a:solidFill>
                  <a:srgbClr val="FF0000"/>
                </a:solidFill>
                <a:latin typeface="Calibri" panose="020F0502020204030204" pitchFamily="34" charset="0"/>
              </a:rPr>
              <a:t> </a:t>
            </a:r>
            <a:r>
              <a:rPr lang="en-CA" altLang="en-US" sz="2000" dirty="0">
                <a:latin typeface="Calibri" panose="020F0502020204030204" pitchFamily="34" charset="0"/>
              </a:rPr>
              <a:t>time?</a:t>
            </a:r>
          </a:p>
          <a:p>
            <a:pPr>
              <a:lnSpc>
                <a:spcPct val="85000"/>
              </a:lnSpc>
              <a:spcBef>
                <a:spcPct val="35000"/>
              </a:spcBef>
              <a:buFontTx/>
              <a:buChar char="•"/>
            </a:pPr>
            <a:r>
              <a:rPr lang="en-CA" altLang="en-US" sz="2000" dirty="0">
                <a:latin typeface="Calibri" panose="020F0502020204030204" pitchFamily="34" charset="0"/>
              </a:rPr>
              <a:t> How would I teach a new person to do this?</a:t>
            </a:r>
          </a:p>
          <a:p>
            <a:pPr>
              <a:lnSpc>
                <a:spcPct val="85000"/>
              </a:lnSpc>
              <a:spcBef>
                <a:spcPct val="35000"/>
              </a:spcBef>
              <a:buFontTx/>
              <a:buChar char="•"/>
            </a:pPr>
            <a:r>
              <a:rPr lang="en-CA" altLang="en-US" sz="2000" dirty="0">
                <a:latin typeface="Calibri" panose="020F0502020204030204" pitchFamily="34" charset="0"/>
              </a:rPr>
              <a:t>Verbalize the steps of the task while doing it</a:t>
            </a:r>
          </a:p>
          <a:p>
            <a:pPr>
              <a:lnSpc>
                <a:spcPct val="85000"/>
              </a:lnSpc>
              <a:spcBef>
                <a:spcPct val="35000"/>
              </a:spcBef>
              <a:buFontTx/>
              <a:buChar char="•"/>
            </a:pPr>
            <a:r>
              <a:rPr lang="en-CA" altLang="en-US" sz="2400" dirty="0">
                <a:solidFill>
                  <a:srgbClr val="FFFF00"/>
                </a:solidFill>
                <a:effectLst>
                  <a:outerShdw blurRad="38100" dist="38100" dir="2700000" algn="tl">
                    <a:srgbClr val="000000">
                      <a:alpha val="43137"/>
                    </a:srgbClr>
                  </a:outerShdw>
                </a:effectLst>
                <a:latin typeface="Calibri" panose="020F0502020204030204" pitchFamily="34" charset="0"/>
              </a:rPr>
              <a:t>How would I do this task with my/your child present</a:t>
            </a:r>
          </a:p>
          <a:p>
            <a:pPr>
              <a:lnSpc>
                <a:spcPct val="85000"/>
              </a:lnSpc>
              <a:spcBef>
                <a:spcPct val="35000"/>
              </a:spcBef>
            </a:pPr>
            <a:endParaRPr lang="en-CA" altLang="en-US" dirty="0">
              <a:latin typeface="Calibri" panose="020F0502020204030204" pitchFamily="34" charset="0"/>
            </a:endParaRPr>
          </a:p>
        </p:txBody>
      </p:sp>
      <p:pic>
        <p:nvPicPr>
          <p:cNvPr id="9223" name="Picture 8" descr="HPIM1049">
            <a:extLst>
              <a:ext uri="{FF2B5EF4-FFF2-40B4-BE49-F238E27FC236}">
                <a16:creationId xmlns:a16="http://schemas.microsoft.com/office/drawing/2014/main" id="{9208DE9C-889C-4BB7-80A8-52A2BC99EE24}"/>
              </a:ext>
            </a:extLst>
          </p:cNvPr>
          <p:cNvPicPr>
            <a:picLocks noChangeAspect="1" noChangeArrowheads="1"/>
          </p:cNvPicPr>
          <p:nvPr/>
        </p:nvPicPr>
        <p:blipFill>
          <a:blip r:embed="rId4"/>
          <a:srcRect/>
          <a:stretch>
            <a:fillRect/>
          </a:stretch>
        </p:blipFill>
        <p:spPr bwMode="auto">
          <a:xfrm>
            <a:off x="1364457" y="589758"/>
            <a:ext cx="2350294" cy="2180126"/>
          </a:xfrm>
          <a:prstGeom prst="rect">
            <a:avLst/>
          </a:prstGeom>
          <a:noFill/>
          <a:ln>
            <a:noFill/>
          </a:ln>
          <a:effectLst>
            <a:outerShdw blurRad="50800" dist="38100" dir="2700000" algn="tl" rotWithShape="0">
              <a:prstClr val="black"/>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5" name="Picture 9" descr="Mano Pipeline at H-63 valve stn">
            <a:extLst>
              <a:ext uri="{FF2B5EF4-FFF2-40B4-BE49-F238E27FC236}">
                <a16:creationId xmlns:a16="http://schemas.microsoft.com/office/drawing/2014/main" id="{4648C78A-DA92-4D5A-97FF-A8013E5A2F0C}"/>
              </a:ext>
            </a:extLst>
          </p:cNvPr>
          <p:cNvPicPr>
            <a:picLocks noChangeAspect="1" noChangeArrowheads="1"/>
          </p:cNvPicPr>
          <p:nvPr/>
        </p:nvPicPr>
        <p:blipFill>
          <a:blip r:embed="rId5"/>
          <a:srcRect/>
          <a:stretch>
            <a:fillRect/>
          </a:stretch>
        </p:blipFill>
        <p:spPr bwMode="auto">
          <a:xfrm>
            <a:off x="3922381" y="629796"/>
            <a:ext cx="2313654" cy="2180126"/>
          </a:xfrm>
          <a:prstGeom prst="rect">
            <a:avLst/>
          </a:prstGeom>
          <a:noFill/>
          <a:ln w="9525">
            <a:solidFill>
              <a:schemeClr val="tx1"/>
            </a:solidFill>
            <a:miter lim="800000"/>
            <a:headEnd/>
            <a:tailEnd/>
          </a:ln>
          <a:effectLst>
            <a:outerShdw blurRad="50800" dist="38100" dir="2700000" algn="tl" rotWithShape="0">
              <a:prstClr val="black"/>
            </a:outerShdw>
          </a:effectLst>
          <a:extLst>
            <a:ext uri="{909E8E84-426E-40DD-AFC4-6F175D3DCCD1}">
              <a14:hiddenFill xmlns:a14="http://schemas.microsoft.com/office/drawing/2010/main">
                <a:solidFill>
                  <a:srgbClr val="FFFFFF"/>
                </a:solidFill>
              </a14:hiddenFill>
            </a:ext>
          </a:extLst>
        </p:spPr>
      </p:pic>
      <p:sp>
        <p:nvSpPr>
          <p:cNvPr id="668685" name="Text Box 13">
            <a:extLst>
              <a:ext uri="{FF2B5EF4-FFF2-40B4-BE49-F238E27FC236}">
                <a16:creationId xmlns:a16="http://schemas.microsoft.com/office/drawing/2014/main" id="{9436D4C5-3836-453E-BF24-84F972A9ADC2}"/>
              </a:ext>
            </a:extLst>
          </p:cNvPr>
          <p:cNvSpPr txBox="1">
            <a:spLocks noChangeArrowheads="1"/>
          </p:cNvSpPr>
          <p:nvPr/>
        </p:nvSpPr>
        <p:spPr bwMode="auto">
          <a:xfrm>
            <a:off x="1217512" y="2768353"/>
            <a:ext cx="296068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defRPr/>
            </a:pPr>
            <a:r>
              <a:rPr lang="en-CA" sz="1400" dirty="0">
                <a:effectLst>
                  <a:outerShdw blurRad="38100" dist="38100" dir="2700000" algn="tl">
                    <a:srgbClr val="C0C0C0"/>
                  </a:outerShdw>
                </a:effectLst>
                <a:latin typeface="Calibri" panose="020F0502020204030204" pitchFamily="34" charset="0"/>
              </a:rPr>
              <a:t>“He had done this task 500 times without hurting himself”</a:t>
            </a:r>
          </a:p>
        </p:txBody>
      </p:sp>
      <p:sp>
        <p:nvSpPr>
          <p:cNvPr id="668686" name="Text Box 14">
            <a:extLst>
              <a:ext uri="{FF2B5EF4-FFF2-40B4-BE49-F238E27FC236}">
                <a16:creationId xmlns:a16="http://schemas.microsoft.com/office/drawing/2014/main" id="{B9DEF2AD-73A4-4E0D-903D-5DD71B992663}"/>
              </a:ext>
            </a:extLst>
          </p:cNvPr>
          <p:cNvSpPr txBox="1">
            <a:spLocks noChangeArrowheads="1"/>
          </p:cNvSpPr>
          <p:nvPr/>
        </p:nvSpPr>
        <p:spPr bwMode="auto">
          <a:xfrm>
            <a:off x="3726774" y="2792893"/>
            <a:ext cx="296068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defRPr/>
            </a:pPr>
            <a:r>
              <a:rPr lang="en-CA" sz="1400" dirty="0">
                <a:effectLst>
                  <a:outerShdw blurRad="38100" dist="38100" dir="2700000" algn="tl">
                    <a:srgbClr val="C0C0C0"/>
                  </a:outerShdw>
                </a:effectLst>
                <a:latin typeface="Calibri" panose="020F0502020204030204" pitchFamily="34" charset="0"/>
              </a:rPr>
              <a:t>“We had stacked about 200 of them when ...”</a:t>
            </a:r>
          </a:p>
        </p:txBody>
      </p:sp>
      <p:sp>
        <p:nvSpPr>
          <p:cNvPr id="3" name="Text Placeholder 2">
            <a:extLst>
              <a:ext uri="{FF2B5EF4-FFF2-40B4-BE49-F238E27FC236}">
                <a16:creationId xmlns:a16="http://schemas.microsoft.com/office/drawing/2014/main" id="{C6E7AE72-3543-4585-A44F-21354B703F82}"/>
              </a:ext>
            </a:extLst>
          </p:cNvPr>
          <p:cNvSpPr>
            <a:spLocks noGrp="1"/>
          </p:cNvSpPr>
          <p:nvPr>
            <p:ph type="body" sz="quarter" idx="13"/>
          </p:nvPr>
        </p:nvSpPr>
        <p:spPr>
          <a:xfrm>
            <a:off x="337643" y="-37495"/>
            <a:ext cx="10945216" cy="610255"/>
          </a:xfrm>
        </p:spPr>
        <p:txBody>
          <a:bodyPr/>
          <a:lstStyle/>
          <a:p>
            <a:r>
              <a:rPr lang="en-CA" b="1" dirty="0">
                <a:solidFill>
                  <a:srgbClr val="FF0000"/>
                </a:solidFill>
                <a:latin typeface="+mn-lt"/>
              </a:rPr>
              <a:t>Familiarity with the Task</a:t>
            </a:r>
            <a:r>
              <a:rPr lang="en-CA" dirty="0">
                <a:effectLst>
                  <a:outerShdw blurRad="38100" dist="38100" dir="2700000" algn="tl">
                    <a:srgbClr val="C0C0C0"/>
                  </a:outerShdw>
                </a:effectLst>
                <a:latin typeface="+mn-lt"/>
              </a:rPr>
              <a:t>  (Complacency)</a:t>
            </a:r>
          </a:p>
        </p:txBody>
      </p:sp>
      <p:pic>
        <p:nvPicPr>
          <p:cNvPr id="6" name="Picture 5" descr="A red and black logo&#10;&#10;AI-generated content may be incorrect.">
            <a:extLst>
              <a:ext uri="{FF2B5EF4-FFF2-40B4-BE49-F238E27FC236}">
                <a16:creationId xmlns:a16="http://schemas.microsoft.com/office/drawing/2014/main" id="{52398C47-64A0-F51D-6343-EE43081134C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2661" y="5465732"/>
            <a:ext cx="2207730" cy="802510"/>
          </a:xfrm>
          <a:prstGeom prst="rect">
            <a:avLst/>
          </a:prstGeom>
        </p:spPr>
      </p:pic>
      <p:pic>
        <p:nvPicPr>
          <p:cNvPr id="2" name="Picture 1" descr="A picture containing outdoor, road, person, ground&#10;&#10;Description automatically generated">
            <a:extLst>
              <a:ext uri="{FF2B5EF4-FFF2-40B4-BE49-F238E27FC236}">
                <a16:creationId xmlns:a16="http://schemas.microsoft.com/office/drawing/2014/main" id="{34C670F7-D728-2D8F-DD9F-1D3822B1C767}"/>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5598" b="52222"/>
          <a:stretch/>
        </p:blipFill>
        <p:spPr>
          <a:xfrm>
            <a:off x="6587761" y="582107"/>
            <a:ext cx="3426188" cy="2261612"/>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06F8164ABBBE64B8583EA47391A32E3" ma:contentTypeVersion="19" ma:contentTypeDescription="Create a new document." ma:contentTypeScope="" ma:versionID="a0fc8741d90eb80b3043c4fa7990ffa3">
  <xsd:schema xmlns:xsd="http://www.w3.org/2001/XMLSchema" xmlns:xs="http://www.w3.org/2001/XMLSchema" xmlns:p="http://schemas.microsoft.com/office/2006/metadata/properties" xmlns:ns2="e6cf9755-c392-47a8-90e5-2cab7b2088c8" xmlns:ns3="9594d856-599f-4a3b-a97d-b49ae33144ee" targetNamespace="http://schemas.microsoft.com/office/2006/metadata/properties" ma:root="true" ma:fieldsID="bf7a2a769ad276dea9b08baff5789474" ns2:_="" ns3:_="">
    <xsd:import namespace="e6cf9755-c392-47a8-90e5-2cab7b2088c8"/>
    <xsd:import namespace="9594d856-599f-4a3b-a97d-b49ae33144ee"/>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LengthInSeconds" minOccurs="0"/>
                <xsd:element ref="ns3:MediaServiceLocation" minOccurs="0"/>
                <xsd:element ref="ns3:lcf76f155ced4ddcb4097134ff3c332f" minOccurs="0"/>
                <xsd:element ref="ns2:TaxCatchAll" minOccurs="0"/>
                <xsd:element ref="ns3:MediaServiceObjectDetectorVersions" minOccurs="0"/>
                <xsd:element ref="ns3:MediaServiceSearchProperties"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cf9755-c392-47a8-90e5-2cab7b2088c8"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TaxCatchAll" ma:index="23" nillable="true" ma:displayName="Taxonomy Catch All Column" ma:hidden="true" ma:list="{f31f49f8-d32f-49c1-bdb7-50db704ca24f}" ma:internalName="TaxCatchAll" ma:showField="CatchAllData" ma:web="e6cf9755-c392-47a8-90e5-2cab7b2088c8">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9594d856-599f-4a3b-a97d-b49ae33144ee"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e6e7acff-fe2a-484b-931e-e5ee5897654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e6cf9755-c392-47a8-90e5-2cab7b2088c8" xsi:nil="true"/>
    <lcf76f155ced4ddcb4097134ff3c332f xmlns="9594d856-599f-4a3b-a97d-b49ae33144ee">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424B3342-FD8B-435E-B5C5-61BE90F0B54A}">
  <ds:schemaRefs>
    <ds:schemaRef ds:uri="http://schemas.microsoft.com/sharepoint/v3/contenttype/forms"/>
  </ds:schemaRefs>
</ds:datastoreItem>
</file>

<file path=customXml/itemProps2.xml><?xml version="1.0" encoding="utf-8"?>
<ds:datastoreItem xmlns:ds="http://schemas.openxmlformats.org/officeDocument/2006/customXml" ds:itemID="{31BD1431-A174-406B-88E2-8AEE4CA20E4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6cf9755-c392-47a8-90e5-2cab7b2088c8"/>
    <ds:schemaRef ds:uri="9594d856-599f-4a3b-a97d-b49ae33144e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0FD6A08-1D2C-4994-8E2A-2A4E48302380}">
  <ds:schemaRefs>
    <ds:schemaRef ds:uri="http://schemas.openxmlformats.org/package/2006/metadata/core-properties"/>
    <ds:schemaRef ds:uri="http://purl.org/dc/terms/"/>
    <ds:schemaRef ds:uri="http://purl.org/dc/dcmitype/"/>
    <ds:schemaRef ds:uri="6a848875-b63b-42bf-abbe-7239fc341a2b"/>
    <ds:schemaRef ds:uri="849898e2-05c4-4aa4-85b1-3db562e3154c"/>
    <ds:schemaRef ds:uri="http://purl.org/dc/elements/1.1/"/>
    <ds:schemaRef ds:uri="http://schemas.microsoft.com/office/2006/metadata/properties"/>
    <ds:schemaRef ds:uri="http://schemas.microsoft.com/office/2006/documentManagement/types"/>
    <ds:schemaRef ds:uri="http://schemas.microsoft.com/office/infopath/2007/PartnerControls"/>
    <ds:schemaRef ds:uri="http://www.w3.org/XML/1998/namespace"/>
    <ds:schemaRef ds:uri="e6cf9755-c392-47a8-90e5-2cab7b2088c8"/>
    <ds:schemaRef ds:uri="9594d856-599f-4a3b-a97d-b49ae33144ee"/>
  </ds:schemaRefs>
</ds:datastoreItem>
</file>

<file path=docProps/app.xml><?xml version="1.0" encoding="utf-8"?>
<Properties xmlns="http://schemas.openxmlformats.org/officeDocument/2006/extended-properties" xmlns:vt="http://schemas.openxmlformats.org/officeDocument/2006/docPropsVTypes">
  <Template>office theme</Template>
  <TotalTime>421</TotalTime>
  <Words>1272</Words>
  <Application>Microsoft Office PowerPoint</Application>
  <PresentationFormat>Widescreen</PresentationFormat>
  <Paragraphs>95</Paragraphs>
  <Slides>12</Slides>
  <Notes>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12</vt:i4>
      </vt:variant>
    </vt:vector>
  </HeadingPairs>
  <TitlesOfParts>
    <vt:vector size="21" baseType="lpstr">
      <vt:lpstr>Aptos</vt:lpstr>
      <vt:lpstr>Aptos Display</vt:lpstr>
      <vt:lpstr>Arial</vt:lpstr>
      <vt:lpstr>Arial</vt:lpstr>
      <vt:lpstr>Arial Black</vt:lpstr>
      <vt:lpstr>Calibri</vt:lpstr>
      <vt:lpstr>Segoe UI</vt:lpstr>
      <vt:lpstr>Trebuchet MS</vt:lpstr>
      <vt:lpstr>office theme</vt:lpstr>
      <vt:lpstr>PowerPoint Presentation</vt:lpstr>
      <vt:lpstr>PowerPoint Presentation</vt:lpstr>
      <vt:lpstr>  </vt:lpstr>
      <vt:lpstr>Definitions </vt:lpstr>
      <vt:lpstr>PowerPoint Presentation</vt:lpstr>
      <vt:lpstr>Overestimating Capability or Experience         </vt:lpstr>
      <vt:lpstr>Strategies for addressing risk created through  over-estimating capability and experience: </vt:lpstr>
      <vt:lpstr>PowerPoint Presentation</vt:lpstr>
      <vt:lpstr>PowerPoint Presentation</vt:lpstr>
      <vt:lpstr>PowerPoint Presentation</vt:lpstr>
      <vt:lpstr>Summary</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Richard Miller</dc:creator>
  <cp:lastModifiedBy>Richard Miller</cp:lastModifiedBy>
  <cp:revision>13</cp:revision>
  <dcterms:created xsi:type="dcterms:W3CDTF">2025-05-22T20:31:15Z</dcterms:created>
  <dcterms:modified xsi:type="dcterms:W3CDTF">2025-06-09T19:55:05Z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0x010100806F8164ABBBE64B8583EA47391A32E3</vt:lpwstr>
  </property>
  <property fmtid="{D5CDD505-2E9C-101B-9397-08002B2CF9AE}" pid="3" name="MediaServiceImageTags">
    <vt:lpwstr/>
  </property>
</Properties>
</file>