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59" r:id="rId7"/>
    <p:sldId id="260" r:id="rId8"/>
    <p:sldId id="261" r:id="rId9"/>
    <p:sldId id="262" r:id="rId10"/>
    <p:sldId id="263" r:id="rId11"/>
    <p:sldId id="264" r:id="rId12"/>
    <p:sldId id="265"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1AAC5-9A77-616F-D929-A3813DFDF055}" v="2" dt="2025-05-28T21:47:52.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1" d="100"/>
          <a:sy n="121" d="100"/>
        </p:scale>
        <p:origin x="2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print of a machine&#10;&#10;AI-generated content may be incorrect.">
            <a:extLst>
              <a:ext uri="{FF2B5EF4-FFF2-40B4-BE49-F238E27FC236}">
                <a16:creationId xmlns:a16="http://schemas.microsoft.com/office/drawing/2014/main" id="{340A0F46-7138-C129-46B7-07479C133A92}"/>
              </a:ext>
            </a:extLst>
          </p:cNvPr>
          <p:cNvPicPr>
            <a:picLocks noChangeAspect="1"/>
          </p:cNvPicPr>
          <p:nvPr/>
        </p:nvPicPr>
        <p:blipFill>
          <a:blip r:embed="rId2"/>
          <a:srcRect l="11877" r="11877"/>
          <a:stretch>
            <a:fillRect/>
          </a:stretch>
        </p:blipFill>
        <p:spPr>
          <a:xfrm>
            <a:off x="-13398" y="-290"/>
            <a:ext cx="12209661" cy="6860405"/>
          </a:xfrm>
          <a:prstGeom prst="rect">
            <a:avLst/>
          </a:prstGeom>
        </p:spPr>
      </p:pic>
      <p:sp>
        <p:nvSpPr>
          <p:cNvPr id="6" name="Rectangle 5">
            <a:extLst>
              <a:ext uri="{FF2B5EF4-FFF2-40B4-BE49-F238E27FC236}">
                <a16:creationId xmlns:a16="http://schemas.microsoft.com/office/drawing/2014/main" id="{63D7FDAA-79F9-60BF-F438-00351CF03099}"/>
              </a:ext>
            </a:extLst>
          </p:cNvPr>
          <p:cNvSpPr/>
          <p:nvPr/>
        </p:nvSpPr>
        <p:spPr>
          <a:xfrm>
            <a:off x="3842103" y="-290"/>
            <a:ext cx="8349897" cy="6858290"/>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
            <a:extLst>
              <a:ext uri="{FF2B5EF4-FFF2-40B4-BE49-F238E27FC236}">
                <a16:creationId xmlns:a16="http://schemas.microsoft.com/office/drawing/2014/main" id="{B4993EC3-8633-8AB5-DB7A-16C03AC54B9A}"/>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2025 SAFETY EXCELLENCE AWARDS | </a:t>
            </a:r>
            <a:r>
              <a:rPr lang="en-US" sz="1200" b="1" dirty="0">
                <a:solidFill>
                  <a:srgbClr val="FFFFFF"/>
                </a:solidFill>
              </a:rPr>
              <a:t>BEST PRACTICES SEMINAR</a:t>
            </a:r>
          </a:p>
        </p:txBody>
      </p:sp>
      <p:pic>
        <p:nvPicPr>
          <p:cNvPr id="9" name="Picture 8" descr="A black background with gold text&#10;&#10;AI-generated content may be incorrect.">
            <a:extLst>
              <a:ext uri="{FF2B5EF4-FFF2-40B4-BE49-F238E27FC236}">
                <a16:creationId xmlns:a16="http://schemas.microsoft.com/office/drawing/2014/main" id="{02606DAA-964C-1037-2582-4F2EE1BF98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712" y="838997"/>
            <a:ext cx="4452677" cy="1823381"/>
          </a:xfrm>
          <a:prstGeom prst="rect">
            <a:avLst/>
          </a:prstGeom>
          <a:effectLst>
            <a:outerShdw blurRad="163763" dist="38100" dir="5400000" sx="101000" sy="101000" algn="t" rotWithShape="0">
              <a:prstClr val="black">
                <a:alpha val="86000"/>
              </a:prstClr>
            </a:outerShdw>
          </a:effectLst>
        </p:spPr>
      </p:pic>
      <p:pic>
        <p:nvPicPr>
          <p:cNvPr id="5" name="Picture 4" descr="A blue and white diamond shaped frame&#10;&#10;AI-generated content may be incorrect.">
            <a:extLst>
              <a:ext uri="{FF2B5EF4-FFF2-40B4-BE49-F238E27FC236}">
                <a16:creationId xmlns:a16="http://schemas.microsoft.com/office/drawing/2014/main" id="{99EA263B-10C5-01E2-2145-0E2E3BFD9F20}"/>
              </a:ext>
            </a:extLst>
          </p:cNvPr>
          <p:cNvPicPr>
            <a:picLocks noChangeAspect="1"/>
          </p:cNvPicPr>
          <p:nvPr/>
        </p:nvPicPr>
        <p:blipFill>
          <a:blip r:embed="rId4"/>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622D20DB-0AFA-9AC4-82B4-6CC096F66F01}"/>
              </a:ext>
            </a:extLst>
          </p:cNvPr>
          <p:cNvSpPr txBox="1">
            <a:spLocks/>
          </p:cNvSpPr>
          <p:nvPr/>
        </p:nvSpPr>
        <p:spPr>
          <a:xfrm>
            <a:off x="5942162" y="2898065"/>
            <a:ext cx="5598060" cy="88654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effectLst>
                  <a:outerShdw blurRad="50800" dist="38100" dir="2700000" algn="tl" rotWithShape="0">
                    <a:prstClr val="black">
                      <a:alpha val="40000"/>
                    </a:prstClr>
                  </a:outerShdw>
                </a:effectLst>
                <a:latin typeface="Arial Black"/>
                <a:cs typeface="Arial Black" panose="020B0604020202020204" pitchFamily="34" charset="0"/>
              </a:rPr>
              <a:t>HARD CRAFTS LARGE</a:t>
            </a:r>
          </a:p>
          <a:p>
            <a:r>
              <a:rPr lang="en-US" sz="28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BEST IN CLASS</a:t>
            </a:r>
          </a:p>
        </p:txBody>
      </p:sp>
      <p:sp>
        <p:nvSpPr>
          <p:cNvPr id="13" name="TextBox 12">
            <a:extLst>
              <a:ext uri="{FF2B5EF4-FFF2-40B4-BE49-F238E27FC236}">
                <a16:creationId xmlns:a16="http://schemas.microsoft.com/office/drawing/2014/main" id="{ABDFEFD6-1A19-7FDD-7EBA-46AF1E1F0A21}"/>
              </a:ext>
            </a:extLst>
          </p:cNvPr>
          <p:cNvSpPr txBox="1"/>
          <p:nvPr/>
        </p:nvSpPr>
        <p:spPr>
          <a:xfrm>
            <a:off x="6288216" y="3885513"/>
            <a:ext cx="50388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20" name="TextBox 19">
            <a:extLst>
              <a:ext uri="{FF2B5EF4-FFF2-40B4-BE49-F238E27FC236}">
                <a16:creationId xmlns:a16="http://schemas.microsoft.com/office/drawing/2014/main" id="{64909615-9883-F883-084F-E43BC83C20A6}"/>
              </a:ext>
            </a:extLst>
          </p:cNvPr>
          <p:cNvSpPr txBox="1"/>
          <p:nvPr/>
        </p:nvSpPr>
        <p:spPr>
          <a:xfrm>
            <a:off x="5947442" y="3885513"/>
            <a:ext cx="559806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FFFF"/>
                </a:solidFill>
                <a:effectLst>
                  <a:outerShdw blurRad="50800" dist="38100" dir="2700000" algn="tl" rotWithShape="0">
                    <a:prstClr val="black">
                      <a:alpha val="40000"/>
                    </a:prstClr>
                  </a:outerShdw>
                </a:effectLst>
                <a:latin typeface="Aptos"/>
              </a:rPr>
              <a:t>Ohmstede Industrial Services is a Specialty Mechanical Service Provider that performs a wide-range of services such as Blind-to-Blind Turnaround &amp; Outages on towers, exchangers, vessels, piping systems, heaters &amp; furnaces; Specialty Maintenance of Heat Transfer Process Equipment such as bundle extractions &amp; installations, repair and retubes, bolt torquing &amp; tensioning, fields.</a:t>
            </a:r>
            <a:endParaRPr lang="en-US" sz="1600" dirty="0">
              <a:effectLst>
                <a:outerShdw blurRad="50800" dist="38100" dir="2700000" algn="tl" rotWithShape="0">
                  <a:prstClr val="black">
                    <a:alpha val="40000"/>
                  </a:prstClr>
                </a:outerShdw>
              </a:effectLst>
            </a:endParaRPr>
          </a:p>
        </p:txBody>
      </p:sp>
      <p:pic>
        <p:nvPicPr>
          <p:cNvPr id="2" name="Picture 1" descr="A black and white logo&#10;&#10;AI-generated content may be incorrect.">
            <a:extLst>
              <a:ext uri="{FF2B5EF4-FFF2-40B4-BE49-F238E27FC236}">
                <a16:creationId xmlns:a16="http://schemas.microsoft.com/office/drawing/2014/main" id="{098FC00B-A48B-5C58-4A61-13FCCAD6A125}"/>
              </a:ext>
            </a:extLst>
          </p:cNvPr>
          <p:cNvPicPr>
            <a:picLocks noChangeAspect="1"/>
          </p:cNvPicPr>
          <p:nvPr/>
        </p:nvPicPr>
        <p:blipFill>
          <a:blip r:embed="rId5"/>
          <a:stretch>
            <a:fillRect/>
          </a:stretch>
        </p:blipFill>
        <p:spPr>
          <a:xfrm>
            <a:off x="474992" y="3089964"/>
            <a:ext cx="4276186" cy="886544"/>
          </a:xfrm>
          <a:prstGeom prst="rect">
            <a:avLst/>
          </a:prstGeom>
        </p:spPr>
      </p:pic>
    </p:spTree>
    <p:extLst>
      <p:ext uri="{BB962C8B-B14F-4D97-AF65-F5344CB8AC3E}">
        <p14:creationId xmlns:p14="http://schemas.microsoft.com/office/powerpoint/2010/main" val="1013515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blue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8" cy="6857998"/>
          </a:xfrm>
          <a:prstGeom prst="rect">
            <a:avLst/>
          </a:prstGeom>
        </p:spPr>
      </p:pic>
      <p:sp>
        <p:nvSpPr>
          <p:cNvPr id="2" name="Title 1">
            <a:extLst>
              <a:ext uri="{FF2B5EF4-FFF2-40B4-BE49-F238E27FC236}">
                <a16:creationId xmlns:a16="http://schemas.microsoft.com/office/drawing/2014/main" id="{8AB3E535-6BB2-246E-014F-4A4671B39911}"/>
              </a:ext>
            </a:extLst>
          </p:cNvPr>
          <p:cNvSpPr>
            <a:spLocks noGrp="1"/>
          </p:cNvSpPr>
          <p:nvPr>
            <p:ph type="title"/>
          </p:nvPr>
        </p:nvSpPr>
        <p:spPr/>
        <p:txBody>
          <a:bodyPr/>
          <a:lstStyle/>
          <a:p>
            <a:r>
              <a:rPr lang="en-US" dirty="0" smtClean="0"/>
              <a:t>Final Ti</a:t>
            </a:r>
            <a:r>
              <a:rPr lang="en-US" dirty="0"/>
              <a:t>p</a:t>
            </a:r>
            <a:r>
              <a:rPr lang="en-US" dirty="0" smtClean="0"/>
              <a:t>s &amp; Takeaways</a:t>
            </a:r>
            <a:endParaRPr lang="en-US" dirty="0"/>
          </a:p>
        </p:txBody>
      </p:sp>
      <p:sp>
        <p:nvSpPr>
          <p:cNvPr id="3" name="Content Placeholder 2">
            <a:extLst>
              <a:ext uri="{FF2B5EF4-FFF2-40B4-BE49-F238E27FC236}">
                <a16:creationId xmlns:a16="http://schemas.microsoft.com/office/drawing/2014/main" id="{DDC56D40-D36A-2767-425F-AB6120702C2D}"/>
              </a:ext>
            </a:extLst>
          </p:cNvPr>
          <p:cNvSpPr>
            <a:spLocks noGrp="1"/>
          </p:cNvSpPr>
          <p:nvPr>
            <p:ph sz="half" idx="1"/>
          </p:nvPr>
        </p:nvSpPr>
        <p:spPr>
          <a:xfrm>
            <a:off x="635000" y="1559902"/>
            <a:ext cx="5181600" cy="4351338"/>
          </a:xfrm>
        </p:spPr>
        <p:txBody>
          <a:bodyPr>
            <a:normAutofit/>
          </a:bodyPr>
          <a:lstStyle/>
          <a:p>
            <a:pPr marL="0" indent="0">
              <a:buNone/>
            </a:pPr>
            <a:r>
              <a:rPr lang="en-US" sz="1800" dirty="0"/>
              <a:t>Ensure the Employee Can:</a:t>
            </a:r>
          </a:p>
          <a:p>
            <a:pPr marL="514350" indent="-514350">
              <a:buFont typeface="+mj-lt"/>
              <a:buAutoNum type="arabicPeriod"/>
            </a:pPr>
            <a:r>
              <a:rPr lang="en-US" sz="1800" dirty="0"/>
              <a:t>Seek feedback</a:t>
            </a:r>
          </a:p>
          <a:p>
            <a:pPr marL="514350" indent="-514350">
              <a:buFont typeface="+mj-lt"/>
              <a:buAutoNum type="arabicPeriod"/>
            </a:pPr>
            <a:r>
              <a:rPr lang="en-US" sz="1800" dirty="0"/>
              <a:t>Reflect on their performance</a:t>
            </a:r>
          </a:p>
          <a:p>
            <a:pPr marL="514350" indent="-514350">
              <a:buFont typeface="+mj-lt"/>
              <a:buAutoNum type="arabicPeriod"/>
            </a:pPr>
            <a:r>
              <a:rPr lang="en-US" sz="1800" dirty="0"/>
              <a:t>Explore new techniques</a:t>
            </a:r>
          </a:p>
          <a:p>
            <a:pPr marL="514350" indent="-514350">
              <a:buFont typeface="+mj-lt"/>
              <a:buAutoNum type="arabicPeriod"/>
            </a:pPr>
            <a:r>
              <a:rPr lang="en-US" sz="1800" dirty="0"/>
              <a:t>Set personal goals</a:t>
            </a:r>
          </a:p>
          <a:p>
            <a:pPr marL="514350" indent="-514350">
              <a:buFont typeface="+mj-lt"/>
              <a:buAutoNum type="arabicPeriod"/>
            </a:pPr>
            <a:r>
              <a:rPr lang="en-US" sz="1800" dirty="0"/>
              <a:t>Iterate and adapt</a:t>
            </a:r>
          </a:p>
          <a:p>
            <a:pPr marL="514350" indent="-514350">
              <a:buFont typeface="+mj-lt"/>
              <a:buAutoNum type="arabicPeriod"/>
            </a:pPr>
            <a:r>
              <a:rPr lang="en-US" sz="1800" dirty="0"/>
              <a:t>Engage in consistent rehearsal</a:t>
            </a:r>
          </a:p>
          <a:p>
            <a:endParaRPr lang="en-US" dirty="0"/>
          </a:p>
        </p:txBody>
      </p:sp>
      <p:sp>
        <p:nvSpPr>
          <p:cNvPr id="4" name="Content Placeholder 3">
            <a:extLst>
              <a:ext uri="{FF2B5EF4-FFF2-40B4-BE49-F238E27FC236}">
                <a16:creationId xmlns:a16="http://schemas.microsoft.com/office/drawing/2014/main" id="{AC415210-3D96-DEDE-070F-AD94997B6307}"/>
              </a:ext>
            </a:extLst>
          </p:cNvPr>
          <p:cNvSpPr>
            <a:spLocks noGrp="1"/>
          </p:cNvSpPr>
          <p:nvPr>
            <p:ph sz="half" idx="2"/>
          </p:nvPr>
        </p:nvSpPr>
        <p:spPr>
          <a:xfrm>
            <a:off x="5296876" y="1559902"/>
            <a:ext cx="6488723" cy="4351338"/>
          </a:xfrm>
        </p:spPr>
        <p:txBody>
          <a:bodyPr>
            <a:normAutofit/>
          </a:bodyPr>
          <a:lstStyle/>
          <a:p>
            <a:pPr marL="0" indent="0">
              <a:buNone/>
            </a:pPr>
            <a:r>
              <a:rPr lang="en-US" sz="1800" dirty="0"/>
              <a:t>Provide Opportunities for Practice</a:t>
            </a:r>
            <a:r>
              <a:rPr lang="en-US" sz="1800" dirty="0" smtClean="0"/>
              <a:t>:</a:t>
            </a:r>
            <a:endParaRPr lang="en-US" sz="1800" dirty="0"/>
          </a:p>
          <a:p>
            <a:pPr marL="514350" indent="-514350">
              <a:buFont typeface="+mj-lt"/>
              <a:buAutoNum type="arabicPeriod"/>
            </a:pPr>
            <a:r>
              <a:rPr lang="en-US" sz="1800" dirty="0"/>
              <a:t>Engage in consistent rehearsal</a:t>
            </a:r>
          </a:p>
          <a:p>
            <a:pPr marL="514350" indent="-514350">
              <a:buFont typeface="+mj-lt"/>
              <a:buAutoNum type="arabicPeriod"/>
            </a:pPr>
            <a:r>
              <a:rPr lang="en-US" sz="1800" dirty="0"/>
              <a:t>Strengthen familiarity with the material</a:t>
            </a:r>
          </a:p>
          <a:p>
            <a:pPr marL="514350" indent="-514350">
              <a:buFont typeface="+mj-lt"/>
              <a:buAutoNum type="arabicPeriod"/>
            </a:pPr>
            <a:r>
              <a:rPr lang="en-US" sz="1800" dirty="0"/>
              <a:t>Refine delivery style, including pacing, tone, and emphasis</a:t>
            </a:r>
          </a:p>
          <a:p>
            <a:pPr marL="514350" indent="-514350">
              <a:buFont typeface="+mj-lt"/>
              <a:buAutoNum type="arabicPeriod"/>
            </a:pPr>
            <a:r>
              <a:rPr lang="en-US" sz="1800" dirty="0"/>
              <a:t>Focus on timing and transitions</a:t>
            </a:r>
          </a:p>
          <a:p>
            <a:pPr marL="514350" indent="-514350">
              <a:buFont typeface="+mj-lt"/>
              <a:buAutoNum type="arabicPeriod"/>
            </a:pPr>
            <a:r>
              <a:rPr lang="en-US" sz="1800" dirty="0"/>
              <a:t>Aim for a seamless, professional delivery</a:t>
            </a:r>
          </a:p>
          <a:p>
            <a:pPr marL="514350" indent="-514350">
              <a:buFont typeface="+mj-lt"/>
              <a:buAutoNum type="arabicPeriod"/>
            </a:pPr>
            <a:r>
              <a:rPr lang="en-US" sz="1800" dirty="0"/>
              <a:t>Practice with an audience</a:t>
            </a:r>
          </a:p>
          <a:p>
            <a:pPr marL="514350" indent="-514350">
              <a:buFont typeface="+mj-lt"/>
              <a:buAutoNum type="arabicPeriod"/>
            </a:pPr>
            <a:r>
              <a:rPr lang="en-US" sz="1800" dirty="0"/>
              <a:t>Enlist colleagues to listen and provide feedback</a:t>
            </a:r>
          </a:p>
          <a:p>
            <a:endParaRPr lang="en-US" dirty="0"/>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3426311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blue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2" y="362260"/>
            <a:ext cx="12191998" cy="6857998"/>
          </a:xfrm>
          <a:prstGeom prst="rect">
            <a:avLst/>
          </a:prstGeom>
        </p:spPr>
      </p:pic>
      <p:sp>
        <p:nvSpPr>
          <p:cNvPr id="2" name="Title 1">
            <a:extLst>
              <a:ext uri="{FF2B5EF4-FFF2-40B4-BE49-F238E27FC236}">
                <a16:creationId xmlns:a16="http://schemas.microsoft.com/office/drawing/2014/main" id="{8AB3E535-6BB2-246E-014F-4A4671B39911}"/>
              </a:ext>
            </a:extLst>
          </p:cNvPr>
          <p:cNvSpPr>
            <a:spLocks noGrp="1"/>
          </p:cNvSpPr>
          <p:nvPr>
            <p:ph type="title"/>
          </p:nvPr>
        </p:nvSpPr>
        <p:spPr/>
        <p:txBody>
          <a:bodyPr/>
          <a:lstStyle/>
          <a:p>
            <a:r>
              <a:rPr lang="en-US" dirty="0"/>
              <a:t>Questions?</a:t>
            </a:r>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pic>
        <p:nvPicPr>
          <p:cNvPr id="8" name="Picture 7"/>
          <p:cNvPicPr>
            <a:picLocks noChangeAspect="1"/>
          </p:cNvPicPr>
          <p:nvPr/>
        </p:nvPicPr>
        <p:blipFill>
          <a:blip r:embed="rId3"/>
          <a:stretch>
            <a:fillRect/>
          </a:stretch>
        </p:blipFill>
        <p:spPr>
          <a:xfrm>
            <a:off x="4306669" y="1081836"/>
            <a:ext cx="3578662" cy="4694327"/>
          </a:xfrm>
          <a:prstGeom prst="rect">
            <a:avLst/>
          </a:prstGeom>
        </p:spPr>
      </p:pic>
      <p:sp>
        <p:nvSpPr>
          <p:cNvPr id="3" name="TextBox 2"/>
          <p:cNvSpPr txBox="1"/>
          <p:nvPr/>
        </p:nvSpPr>
        <p:spPr>
          <a:xfrm>
            <a:off x="9372601" y="2853560"/>
            <a:ext cx="2577662" cy="2031325"/>
          </a:xfrm>
          <a:prstGeom prst="rect">
            <a:avLst/>
          </a:prstGeom>
          <a:noFill/>
        </p:spPr>
        <p:txBody>
          <a:bodyPr wrap="square" rtlCol="0">
            <a:spAutoFit/>
          </a:bodyPr>
          <a:lstStyle/>
          <a:p>
            <a:r>
              <a:rPr lang="en-US" b="1" dirty="0" smtClean="0"/>
              <a:t>Thank you,</a:t>
            </a:r>
          </a:p>
          <a:p>
            <a:endParaRPr lang="en-US" dirty="0" smtClean="0"/>
          </a:p>
          <a:p>
            <a:r>
              <a:rPr lang="en-US" dirty="0" err="1" smtClean="0"/>
              <a:t>Kelshall</a:t>
            </a:r>
            <a:r>
              <a:rPr lang="en-US" dirty="0" smtClean="0"/>
              <a:t> </a:t>
            </a:r>
            <a:r>
              <a:rPr lang="en-US" dirty="0"/>
              <a:t>Rivas Jr.</a:t>
            </a:r>
          </a:p>
          <a:p>
            <a:r>
              <a:rPr lang="en-US" dirty="0"/>
              <a:t>Site Safety Manager</a:t>
            </a:r>
          </a:p>
          <a:p>
            <a:r>
              <a:rPr lang="en-US" dirty="0" err="1"/>
              <a:t>Ohmstede</a:t>
            </a:r>
            <a:r>
              <a:rPr lang="en-US" dirty="0"/>
              <a:t> Industrial Services</a:t>
            </a:r>
          </a:p>
          <a:p>
            <a:r>
              <a:rPr lang="en-US" dirty="0"/>
              <a:t>281-731-8105</a:t>
            </a:r>
          </a:p>
        </p:txBody>
      </p:sp>
    </p:spTree>
    <p:extLst>
      <p:ext uri="{BB962C8B-B14F-4D97-AF65-F5344CB8AC3E}">
        <p14:creationId xmlns:p14="http://schemas.microsoft.com/office/powerpoint/2010/main" val="85453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o men standing in front of a blue background&#10;&#10;AI-generated content may be incorrect.">
            <a:extLst>
              <a:ext uri="{FF2B5EF4-FFF2-40B4-BE49-F238E27FC236}">
                <a16:creationId xmlns:a16="http://schemas.microsoft.com/office/drawing/2014/main" id="{2D3D61C6-0872-604A-B790-AB754395B261}"/>
              </a:ext>
            </a:extLst>
          </p:cNvPr>
          <p:cNvPicPr>
            <a:picLocks noChangeAspect="1"/>
          </p:cNvPicPr>
          <p:nvPr/>
        </p:nvPicPr>
        <p:blipFill>
          <a:blip r:embed="rId2"/>
          <a:srcRect l="4268" r="4268" b="8357"/>
          <a:stretch>
            <a:fillRect/>
          </a:stretch>
        </p:blipFill>
        <p:spPr>
          <a:xfrm>
            <a:off x="0" y="0"/>
            <a:ext cx="12196763" cy="6873543"/>
          </a:xfrm>
          <a:prstGeom prst="rect">
            <a:avLst/>
          </a:prstGeom>
        </p:spPr>
      </p:pic>
    </p:spTree>
    <p:extLst>
      <p:ext uri="{BB962C8B-B14F-4D97-AF65-F5344CB8AC3E}">
        <p14:creationId xmlns:p14="http://schemas.microsoft.com/office/powerpoint/2010/main" val="416618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9D9E-4617-3522-A1EB-ABF211FA3348}"/>
            </a:ext>
          </a:extLst>
        </p:cNvPr>
        <p:cNvGrpSpPr/>
        <p:nvPr/>
      </p:nvGrpSpPr>
      <p:grpSpPr>
        <a:xfrm>
          <a:off x="0" y="0"/>
          <a:ext cx="0" cy="0"/>
          <a:chOff x="0" y="0"/>
          <a:chExt cx="0" cy="0"/>
        </a:xfrm>
      </p:grpSpPr>
      <p:pic>
        <p:nvPicPr>
          <p:cNvPr id="11" name="Picture 10" descr="A blueprint of a machine&#10;&#10;AI-generated content may be incorrect.">
            <a:extLst>
              <a:ext uri="{FF2B5EF4-FFF2-40B4-BE49-F238E27FC236}">
                <a16:creationId xmlns:a16="http://schemas.microsoft.com/office/drawing/2014/main" id="{7B060488-BF5B-6871-EFE6-847D58C4F244}"/>
              </a:ext>
            </a:extLst>
          </p:cNvPr>
          <p:cNvPicPr>
            <a:picLocks noChangeAspect="1"/>
          </p:cNvPicPr>
          <p:nvPr/>
        </p:nvPicPr>
        <p:blipFill>
          <a:blip r:embed="rId2"/>
          <a:srcRect l="11877" r="11877"/>
          <a:stretch>
            <a:fillRect/>
          </a:stretch>
        </p:blipFill>
        <p:spPr>
          <a:xfrm>
            <a:off x="-13398" y="-290"/>
            <a:ext cx="12209661" cy="6860405"/>
          </a:xfrm>
          <a:prstGeom prst="rect">
            <a:avLst/>
          </a:prstGeom>
        </p:spPr>
      </p:pic>
      <p:pic>
        <p:nvPicPr>
          <p:cNvPr id="5" name="Picture 4" descr="A blue and white diamond shaped frame&#10;&#10;AI-generated content may be incorrect.">
            <a:extLst>
              <a:ext uri="{FF2B5EF4-FFF2-40B4-BE49-F238E27FC236}">
                <a16:creationId xmlns:a16="http://schemas.microsoft.com/office/drawing/2014/main" id="{1950919B-B32F-E003-9A7E-A9E0A18CC0E7}"/>
              </a:ext>
            </a:extLst>
          </p:cNvPr>
          <p:cNvPicPr>
            <a:picLocks noChangeAspect="1"/>
          </p:cNvPicPr>
          <p:nvPr/>
        </p:nvPicPr>
        <p:blipFill>
          <a:blip r:embed="rId3"/>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70F8ABFC-5562-066B-F401-16ABC2133508}"/>
              </a:ext>
            </a:extLst>
          </p:cNvPr>
          <p:cNvSpPr txBox="1">
            <a:spLocks/>
          </p:cNvSpPr>
          <p:nvPr/>
        </p:nvSpPr>
        <p:spPr>
          <a:xfrm>
            <a:off x="5942162" y="1299653"/>
            <a:ext cx="4744199" cy="123596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effectLst>
                  <a:outerShdw blurRad="50800" dist="38100" dir="2700000" algn="tl" rotWithShape="0">
                    <a:prstClr val="black">
                      <a:alpha val="40000"/>
                    </a:prstClr>
                  </a:outerShdw>
                </a:effectLst>
              </a:rPr>
              <a:t>BEST PRACTICE</a:t>
            </a:r>
          </a:p>
          <a:p>
            <a:r>
              <a:rPr lang="en-US" dirty="0">
                <a:solidFill>
                  <a:schemeClr val="bg1"/>
                </a:solidFill>
                <a:effectLst>
                  <a:outerShdw blurRad="50800" dist="38100" dir="2700000" algn="tl" rotWithShape="0">
                    <a:prstClr val="black">
                      <a:alpha val="40000"/>
                    </a:prstClr>
                  </a:outerShdw>
                </a:effectLst>
              </a:rPr>
              <a:t>AGENDA / OUTLINE</a:t>
            </a:r>
          </a:p>
        </p:txBody>
      </p:sp>
      <p:sp>
        <p:nvSpPr>
          <p:cNvPr id="8" name="TextBox 7">
            <a:extLst>
              <a:ext uri="{FF2B5EF4-FFF2-40B4-BE49-F238E27FC236}">
                <a16:creationId xmlns:a16="http://schemas.microsoft.com/office/drawing/2014/main" id="{77ABE78C-2584-CDE3-4325-049B0DE44EEE}"/>
              </a:ext>
            </a:extLst>
          </p:cNvPr>
          <p:cNvSpPr txBox="1"/>
          <p:nvPr/>
        </p:nvSpPr>
        <p:spPr>
          <a:xfrm>
            <a:off x="5940762" y="2634149"/>
            <a:ext cx="509682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cs typeface="Arial"/>
              </a:rPr>
              <a:t>Reason for program</a:t>
            </a: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cs typeface="Arial"/>
              </a:rPr>
              <a:t>Auditing and jobsite visits</a:t>
            </a:r>
          </a:p>
          <a:p>
            <a:pPr marL="285750" indent="-285750">
              <a:buFont typeface="Arial"/>
              <a:buChar char="•"/>
            </a:pPr>
            <a:r>
              <a:rPr lang="en-US" b="1" dirty="0" smtClean="0">
                <a:solidFill>
                  <a:schemeClr val="bg1"/>
                </a:solidFill>
                <a:effectLst>
                  <a:outerShdw blurRad="50800" dist="38100" dir="2700000" algn="tl" rotWithShape="0">
                    <a:prstClr val="black">
                      <a:alpha val="40000"/>
                    </a:prstClr>
                  </a:outerShdw>
                </a:effectLst>
                <a:latin typeface="Aptos"/>
                <a:cs typeface="Arial"/>
              </a:rPr>
              <a:t>Meetings and safety job walks</a:t>
            </a:r>
          </a:p>
          <a:p>
            <a:pPr marL="285750" indent="-285750">
              <a:buFont typeface="Arial"/>
              <a:buChar char="•"/>
            </a:pPr>
            <a:r>
              <a:rPr lang="en-US" b="1" dirty="0" smtClean="0">
                <a:solidFill>
                  <a:schemeClr val="bg1"/>
                </a:solidFill>
                <a:effectLst>
                  <a:outerShdw blurRad="50800" dist="38100" dir="2700000" algn="tl" rotWithShape="0">
                    <a:prstClr val="black">
                      <a:alpha val="40000"/>
                    </a:prstClr>
                  </a:outerShdw>
                </a:effectLst>
                <a:latin typeface="Aptos"/>
                <a:cs typeface="Arial"/>
              </a:rPr>
              <a:t>Final week and solo safety meeting</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smtClean="0">
                <a:solidFill>
                  <a:schemeClr val="bg1"/>
                </a:solidFill>
                <a:effectLst>
                  <a:outerShdw blurRad="50800" dist="38100" dir="2700000" algn="tl" rotWithShape="0">
                    <a:prstClr val="black">
                      <a:alpha val="40000"/>
                    </a:prstClr>
                  </a:outerShdw>
                </a:effectLst>
                <a:latin typeface="Aptos"/>
                <a:cs typeface="Arial"/>
              </a:rPr>
              <a:t>Final tips &amp; takeaways</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Q&amp;A</a:t>
            </a:r>
            <a:endParaRPr lang="en-US" dirty="0">
              <a:solidFill>
                <a:schemeClr val="bg1"/>
              </a:solidFill>
              <a:effectLst>
                <a:outerShdw blurRad="50800" dist="38100" dir="2700000" algn="tl" rotWithShape="0">
                  <a:prstClr val="black">
                    <a:alpha val="40000"/>
                  </a:prstClr>
                </a:outerShdw>
              </a:effectLst>
            </a:endParaRPr>
          </a:p>
        </p:txBody>
      </p:sp>
      <p:pic>
        <p:nvPicPr>
          <p:cNvPr id="4" name="Picture 3" descr="A black and white logo&#10;&#10;AI-generated content may be incorrect.">
            <a:extLst>
              <a:ext uri="{FF2B5EF4-FFF2-40B4-BE49-F238E27FC236}">
                <a16:creationId xmlns:a16="http://schemas.microsoft.com/office/drawing/2014/main" id="{95801060-66AB-337B-1FBF-FDA247997140}"/>
              </a:ext>
            </a:extLst>
          </p:cNvPr>
          <p:cNvPicPr>
            <a:picLocks noChangeAspect="1"/>
          </p:cNvPicPr>
          <p:nvPr/>
        </p:nvPicPr>
        <p:blipFill>
          <a:blip r:embed="rId4"/>
          <a:stretch>
            <a:fillRect/>
          </a:stretch>
        </p:blipFill>
        <p:spPr>
          <a:xfrm>
            <a:off x="474992" y="3089964"/>
            <a:ext cx="4276186" cy="886544"/>
          </a:xfrm>
          <a:prstGeom prst="rect">
            <a:avLst/>
          </a:prstGeom>
        </p:spPr>
      </p:pic>
      <p:sp>
        <p:nvSpPr>
          <p:cNvPr id="2" name="TextBox 4">
            <a:extLst>
              <a:ext uri="{FF2B5EF4-FFF2-40B4-BE49-F238E27FC236}">
                <a16:creationId xmlns:a16="http://schemas.microsoft.com/office/drawing/2014/main" id="{AB0A14B7-184A-699A-2825-9BDEC25FB2A0}"/>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2025 SAFETY EXCELLENCE AWARDS | </a:t>
            </a:r>
            <a:r>
              <a:rPr lang="en-US" sz="1200" b="1" dirty="0">
                <a:solidFill>
                  <a:srgbClr val="FFFFFF"/>
                </a:solidFill>
              </a:rPr>
              <a:t>BEST PRACTICES SEMINAR</a:t>
            </a:r>
          </a:p>
        </p:txBody>
      </p:sp>
    </p:spTree>
    <p:extLst>
      <p:ext uri="{BB962C8B-B14F-4D97-AF65-F5344CB8AC3E}">
        <p14:creationId xmlns:p14="http://schemas.microsoft.com/office/powerpoint/2010/main" val="3120814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blue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8" cy="6857998"/>
          </a:xfrm>
          <a:prstGeom prst="rect">
            <a:avLst/>
          </a:prstGeom>
        </p:spPr>
      </p:pic>
      <p:sp>
        <p:nvSpPr>
          <p:cNvPr id="2" name="Title 1">
            <a:extLst>
              <a:ext uri="{FF2B5EF4-FFF2-40B4-BE49-F238E27FC236}">
                <a16:creationId xmlns:a16="http://schemas.microsoft.com/office/drawing/2014/main" id="{8AB3E535-6BB2-246E-014F-4A4671B39911}"/>
              </a:ext>
            </a:extLst>
          </p:cNvPr>
          <p:cNvSpPr>
            <a:spLocks noGrp="1"/>
          </p:cNvSpPr>
          <p:nvPr>
            <p:ph type="title"/>
          </p:nvPr>
        </p:nvSpPr>
        <p:spPr>
          <a:xfrm>
            <a:off x="595924" y="1889125"/>
            <a:ext cx="5643638" cy="1325563"/>
          </a:xfrm>
        </p:spPr>
        <p:txBody>
          <a:bodyPr/>
          <a:lstStyle/>
          <a:p>
            <a:r>
              <a:rPr lang="en-US" b="1" dirty="0" smtClean="0"/>
              <a:t>Reason for the program</a:t>
            </a:r>
            <a:endParaRPr lang="en-US" b="1" dirty="0"/>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pic>
        <p:nvPicPr>
          <p:cNvPr id="6" name="Picture 5"/>
          <p:cNvPicPr>
            <a:picLocks noChangeAspect="1"/>
          </p:cNvPicPr>
          <p:nvPr/>
        </p:nvPicPr>
        <p:blipFill>
          <a:blip r:embed="rId3"/>
          <a:stretch>
            <a:fillRect/>
          </a:stretch>
        </p:blipFill>
        <p:spPr>
          <a:xfrm>
            <a:off x="6680689" y="781538"/>
            <a:ext cx="3406671" cy="4668464"/>
          </a:xfrm>
          <a:prstGeom prst="rect">
            <a:avLst/>
          </a:prstGeom>
        </p:spPr>
      </p:pic>
    </p:spTree>
    <p:extLst>
      <p:ext uri="{BB962C8B-B14F-4D97-AF65-F5344CB8AC3E}">
        <p14:creationId xmlns:p14="http://schemas.microsoft.com/office/powerpoint/2010/main" val="1028678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blue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8" cy="6857998"/>
          </a:xfrm>
          <a:prstGeom prst="rect">
            <a:avLst/>
          </a:prstGeom>
        </p:spPr>
      </p:pic>
      <p:sp>
        <p:nvSpPr>
          <p:cNvPr id="2" name="Title 1">
            <a:extLst>
              <a:ext uri="{FF2B5EF4-FFF2-40B4-BE49-F238E27FC236}">
                <a16:creationId xmlns:a16="http://schemas.microsoft.com/office/drawing/2014/main" id="{8AB3E535-6BB2-246E-014F-4A4671B39911}"/>
              </a:ext>
            </a:extLst>
          </p:cNvPr>
          <p:cNvSpPr>
            <a:spLocks noGrp="1"/>
          </p:cNvSpPr>
          <p:nvPr>
            <p:ph type="title"/>
          </p:nvPr>
        </p:nvSpPr>
        <p:spPr>
          <a:xfrm>
            <a:off x="524606" y="508453"/>
            <a:ext cx="11142785" cy="1325563"/>
          </a:xfrm>
        </p:spPr>
        <p:txBody>
          <a:bodyPr/>
          <a:lstStyle/>
          <a:p>
            <a:r>
              <a:rPr lang="en-US" b="1" dirty="0"/>
              <a:t>Gaining perspective while establishing a culture</a:t>
            </a:r>
            <a:endParaRPr lang="en-US" b="1" dirty="0"/>
          </a:p>
        </p:txBody>
      </p:sp>
      <p:pic>
        <p:nvPicPr>
          <p:cNvPr id="6" name="Content Placeholder 5"/>
          <p:cNvPicPr>
            <a:picLocks noGrp="1" noChangeAspect="1"/>
          </p:cNvPicPr>
          <p:nvPr>
            <p:ph sz="half" idx="1"/>
          </p:nvPr>
        </p:nvPicPr>
        <p:blipFill>
          <a:blip r:embed="rId3"/>
          <a:stretch>
            <a:fillRect/>
          </a:stretch>
        </p:blipFill>
        <p:spPr>
          <a:xfrm>
            <a:off x="1534746" y="1834016"/>
            <a:ext cx="3102708" cy="2436573"/>
          </a:xfrm>
          <a:prstGeom prst="rect">
            <a:avLst/>
          </a:prstGeom>
        </p:spPr>
      </p:pic>
      <p:sp>
        <p:nvSpPr>
          <p:cNvPr id="4" name="Content Placeholder 3">
            <a:extLst>
              <a:ext uri="{FF2B5EF4-FFF2-40B4-BE49-F238E27FC236}">
                <a16:creationId xmlns:a16="http://schemas.microsoft.com/office/drawing/2014/main" id="{AC415210-3D96-DEDE-070F-AD94997B6307}"/>
              </a:ext>
            </a:extLst>
          </p:cNvPr>
          <p:cNvSpPr>
            <a:spLocks noGrp="1"/>
          </p:cNvSpPr>
          <p:nvPr>
            <p:ph sz="half" idx="2"/>
          </p:nvPr>
        </p:nvSpPr>
        <p:spPr/>
        <p:txBody>
          <a:bodyPr/>
          <a:lstStyle/>
          <a:p>
            <a:r>
              <a:rPr lang="en-US" sz="2400" dirty="0"/>
              <a:t>Selecting an OIS craft employee every two weeks for mentorship and guidance. The goal is to ensure that every craftsman and helper on site actively participates and fully embraces how this initiative can transform the group's perspective and culture, one person at a time.</a:t>
            </a:r>
          </a:p>
          <a:p>
            <a:endParaRPr lang="en-US" dirty="0"/>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721098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blue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8" cy="6857998"/>
          </a:xfrm>
          <a:prstGeom prst="rect">
            <a:avLst/>
          </a:prstGeom>
        </p:spPr>
      </p:pic>
      <p:sp>
        <p:nvSpPr>
          <p:cNvPr id="2" name="Title 1">
            <a:extLst>
              <a:ext uri="{FF2B5EF4-FFF2-40B4-BE49-F238E27FC236}">
                <a16:creationId xmlns:a16="http://schemas.microsoft.com/office/drawing/2014/main" id="{8AB3E535-6BB2-246E-014F-4A4671B39911}"/>
              </a:ext>
            </a:extLst>
          </p:cNvPr>
          <p:cNvSpPr>
            <a:spLocks noGrp="1"/>
          </p:cNvSpPr>
          <p:nvPr>
            <p:ph type="title"/>
          </p:nvPr>
        </p:nvSpPr>
        <p:spPr/>
        <p:txBody>
          <a:bodyPr/>
          <a:lstStyle/>
          <a:p>
            <a:r>
              <a:rPr lang="en-US" dirty="0"/>
              <a:t>Auditing and Job </a:t>
            </a:r>
            <a:r>
              <a:rPr lang="en-US" dirty="0" smtClean="0"/>
              <a:t>Site Visits</a:t>
            </a:r>
            <a:endParaRPr lang="en-US" dirty="0"/>
          </a:p>
        </p:txBody>
      </p:sp>
      <p:sp>
        <p:nvSpPr>
          <p:cNvPr id="4" name="Content Placeholder 3">
            <a:extLst>
              <a:ext uri="{FF2B5EF4-FFF2-40B4-BE49-F238E27FC236}">
                <a16:creationId xmlns:a16="http://schemas.microsoft.com/office/drawing/2014/main" id="{AC415210-3D96-DEDE-070F-AD94997B6307}"/>
              </a:ext>
            </a:extLst>
          </p:cNvPr>
          <p:cNvSpPr>
            <a:spLocks noGrp="1"/>
          </p:cNvSpPr>
          <p:nvPr>
            <p:ph sz="half" idx="2"/>
          </p:nvPr>
        </p:nvSpPr>
        <p:spPr>
          <a:xfrm>
            <a:off x="5593130" y="1473933"/>
            <a:ext cx="5181600" cy="4351338"/>
          </a:xfrm>
        </p:spPr>
        <p:txBody>
          <a:bodyPr>
            <a:normAutofit/>
          </a:bodyPr>
          <a:lstStyle/>
          <a:p>
            <a:pPr marL="514350" indent="-514350">
              <a:buFont typeface="+mj-lt"/>
              <a:buAutoNum type="arabicPeriod"/>
            </a:pPr>
            <a:r>
              <a:rPr lang="en-US" sz="2000" dirty="0"/>
              <a:t>Guide them through the auditing process, explaining how it's done and what criteria we use for evaluation. </a:t>
            </a:r>
          </a:p>
          <a:p>
            <a:pPr marL="514350" indent="-514350">
              <a:buFont typeface="+mj-lt"/>
              <a:buAutoNum type="arabicPeriod"/>
            </a:pPr>
            <a:r>
              <a:rPr lang="en-US" sz="2000" dirty="0"/>
              <a:t>Help them understand that each auditor brings their own unique perspective and experience when assessing a job site. </a:t>
            </a:r>
          </a:p>
          <a:p>
            <a:pPr marL="514350" indent="-514350">
              <a:buFont typeface="+mj-lt"/>
              <a:buAutoNum type="arabicPeriod"/>
            </a:pPr>
            <a:r>
              <a:rPr lang="en-US" sz="2000" dirty="0"/>
              <a:t>Encourage questions and provide thoughtful responses to enhance their understanding.</a:t>
            </a:r>
          </a:p>
          <a:p>
            <a:pPr marL="514350" indent="-514350">
              <a:buFont typeface="+mj-lt"/>
              <a:buAutoNum type="arabicPeriod"/>
            </a:pPr>
            <a:r>
              <a:rPr lang="en-US" sz="2000" dirty="0"/>
              <a:t> Conduct the audit together and compare results to highlight and appreciate the different viewpoints.</a:t>
            </a:r>
          </a:p>
          <a:p>
            <a:pPr marL="514350" indent="-514350">
              <a:buFont typeface="+mj-lt"/>
              <a:buAutoNum type="arabicPeriod"/>
            </a:pPr>
            <a:endParaRPr lang="en-US" dirty="0"/>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pic>
        <p:nvPicPr>
          <p:cNvPr id="8" name="Content Placeholder 8" descr="Engineers with digital tablet and projected plans">
            <a:extLst>
              <a:ext uri="{FF2B5EF4-FFF2-40B4-BE49-F238E27FC236}">
                <a16:creationId xmlns:a16="http://schemas.microsoft.com/office/drawing/2014/main" id="{00000000-0000-0000-0000-000000000000}"/>
              </a:ext>
            </a:extLst>
          </p:cNvPr>
          <p:cNvPicPr>
            <a:picLocks noGrp="1" noChangeAspect="1"/>
          </p:cNvPicPr>
          <p:nvPr>
            <p:ph sz="half" idx="1"/>
          </p:nvPr>
        </p:nvPicPr>
        <p:blipFill>
          <a:blip r:embed="rId3"/>
          <a:srcRect/>
          <a:stretch>
            <a:fillRect/>
          </a:stretch>
        </p:blipFill>
        <p:spPr>
          <a:xfrm>
            <a:off x="1015815" y="1832052"/>
            <a:ext cx="3160047" cy="2109269"/>
          </a:xfrm>
        </p:spPr>
      </p:pic>
    </p:spTree>
    <p:extLst>
      <p:ext uri="{BB962C8B-B14F-4D97-AF65-F5344CB8AC3E}">
        <p14:creationId xmlns:p14="http://schemas.microsoft.com/office/powerpoint/2010/main" val="3016636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blue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8" cy="6857998"/>
          </a:xfrm>
          <a:prstGeom prst="rect">
            <a:avLst/>
          </a:prstGeom>
        </p:spPr>
      </p:pic>
      <p:sp>
        <p:nvSpPr>
          <p:cNvPr id="2" name="Title 1">
            <a:extLst>
              <a:ext uri="{FF2B5EF4-FFF2-40B4-BE49-F238E27FC236}">
                <a16:creationId xmlns:a16="http://schemas.microsoft.com/office/drawing/2014/main" id="{8AB3E535-6BB2-246E-014F-4A4671B39911}"/>
              </a:ext>
            </a:extLst>
          </p:cNvPr>
          <p:cNvSpPr>
            <a:spLocks noGrp="1"/>
          </p:cNvSpPr>
          <p:nvPr>
            <p:ph type="title"/>
          </p:nvPr>
        </p:nvSpPr>
        <p:spPr>
          <a:xfrm>
            <a:off x="1346199" y="1420203"/>
            <a:ext cx="9493739" cy="2448413"/>
          </a:xfrm>
        </p:spPr>
        <p:txBody>
          <a:bodyPr>
            <a:noAutofit/>
          </a:bodyPr>
          <a:lstStyle/>
          <a:p>
            <a:r>
              <a:rPr lang="en-US" sz="6000" b="1" dirty="0"/>
              <a:t>Meetings and safety job walks</a:t>
            </a:r>
            <a:endParaRPr lang="en-US" sz="6000" b="1" dirty="0"/>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1770671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blue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0" y="6865"/>
            <a:ext cx="12191998" cy="6857998"/>
          </a:xfrm>
          <a:prstGeom prst="rect">
            <a:avLst/>
          </a:prstGeom>
        </p:spPr>
      </p:pic>
      <p:sp>
        <p:nvSpPr>
          <p:cNvPr id="2" name="Title 1">
            <a:extLst>
              <a:ext uri="{FF2B5EF4-FFF2-40B4-BE49-F238E27FC236}">
                <a16:creationId xmlns:a16="http://schemas.microsoft.com/office/drawing/2014/main" id="{8AB3E535-6BB2-246E-014F-4A4671B39911}"/>
              </a:ext>
            </a:extLst>
          </p:cNvPr>
          <p:cNvSpPr>
            <a:spLocks noGrp="1"/>
          </p:cNvSpPr>
          <p:nvPr>
            <p:ph type="title"/>
          </p:nvPr>
        </p:nvSpPr>
        <p:spPr/>
        <p:txBody>
          <a:bodyPr/>
          <a:lstStyle/>
          <a:p>
            <a:r>
              <a:rPr lang="en-US" dirty="0"/>
              <a:t>Partnership for </a:t>
            </a:r>
            <a:r>
              <a:rPr lang="en-US" dirty="0" smtClean="0"/>
              <a:t>Safety</a:t>
            </a:r>
            <a:endParaRPr lang="en-US" dirty="0"/>
          </a:p>
        </p:txBody>
      </p:sp>
      <p:sp>
        <p:nvSpPr>
          <p:cNvPr id="3" name="Content Placeholder 2">
            <a:extLst>
              <a:ext uri="{FF2B5EF4-FFF2-40B4-BE49-F238E27FC236}">
                <a16:creationId xmlns:a16="http://schemas.microsoft.com/office/drawing/2014/main" id="{DDC56D40-D36A-2767-425F-AB6120702C2D}"/>
              </a:ext>
            </a:extLst>
          </p:cNvPr>
          <p:cNvSpPr>
            <a:spLocks noGrp="1"/>
          </p:cNvSpPr>
          <p:nvPr>
            <p:ph sz="half" idx="1"/>
          </p:nvPr>
        </p:nvSpPr>
        <p:spPr>
          <a:xfrm>
            <a:off x="838200" y="1825625"/>
            <a:ext cx="5181600" cy="4351338"/>
          </a:xfrm>
        </p:spPr>
        <p:txBody>
          <a:bodyPr>
            <a:normAutofit/>
          </a:bodyPr>
          <a:lstStyle/>
          <a:p>
            <a:pPr marL="0" indent="0">
              <a:buNone/>
            </a:pPr>
            <a:r>
              <a:rPr lang="en-US" sz="1800" dirty="0" smtClean="0"/>
              <a:t>Meetings:</a:t>
            </a:r>
            <a:endParaRPr lang="en-US" sz="1800" dirty="0"/>
          </a:p>
          <a:p>
            <a:pPr marL="514350" indent="-514350">
              <a:buFont typeface="+mj-lt"/>
              <a:buAutoNum type="arabicPeriod"/>
            </a:pPr>
            <a:r>
              <a:rPr lang="en-US" sz="1800" dirty="0"/>
              <a:t>Develop skills for engaging in open dialogue within a structured environment.</a:t>
            </a:r>
          </a:p>
          <a:p>
            <a:pPr marL="514350" indent="-514350">
              <a:buFont typeface="+mj-lt"/>
              <a:buAutoNum type="arabicPeriod"/>
            </a:pPr>
            <a:r>
              <a:rPr lang="en-US" sz="1800" dirty="0"/>
              <a:t>Listen to and address safety concerns raised by OIS and other contractors.</a:t>
            </a:r>
          </a:p>
          <a:p>
            <a:pPr marL="514350" indent="-514350">
              <a:buFont typeface="+mj-lt"/>
              <a:buAutoNum type="arabicPeriod"/>
            </a:pPr>
            <a:r>
              <a:rPr lang="en-US" sz="1800" dirty="0"/>
              <a:t>Acquire the knowledge and skills needed to facilitate and lead meetings effectively.</a:t>
            </a:r>
          </a:p>
          <a:p>
            <a:endParaRPr lang="en-US" dirty="0"/>
          </a:p>
        </p:txBody>
      </p:sp>
      <p:sp>
        <p:nvSpPr>
          <p:cNvPr id="4" name="Content Placeholder 3">
            <a:extLst>
              <a:ext uri="{FF2B5EF4-FFF2-40B4-BE49-F238E27FC236}">
                <a16:creationId xmlns:a16="http://schemas.microsoft.com/office/drawing/2014/main" id="{AC415210-3D96-DEDE-070F-AD94997B6307}"/>
              </a:ext>
            </a:extLst>
          </p:cNvPr>
          <p:cNvSpPr>
            <a:spLocks noGrp="1"/>
          </p:cNvSpPr>
          <p:nvPr>
            <p:ph sz="half" idx="2"/>
          </p:nvPr>
        </p:nvSpPr>
        <p:spPr/>
        <p:txBody>
          <a:bodyPr>
            <a:normAutofit/>
          </a:bodyPr>
          <a:lstStyle/>
          <a:p>
            <a:pPr marL="0" indent="0">
              <a:buNone/>
            </a:pPr>
            <a:r>
              <a:rPr lang="en-US" sz="1800" dirty="0"/>
              <a:t>Safety Walks</a:t>
            </a:r>
            <a:r>
              <a:rPr lang="en-US" sz="1800" dirty="0" smtClean="0"/>
              <a:t>:</a:t>
            </a:r>
            <a:endParaRPr lang="en-US" sz="1800" dirty="0"/>
          </a:p>
          <a:p>
            <a:pPr marL="514350" indent="-514350">
              <a:buFont typeface="+mj-lt"/>
              <a:buAutoNum type="arabicPeriod"/>
            </a:pPr>
            <a:r>
              <a:rPr lang="en-US" sz="1800" dirty="0"/>
              <a:t>Conduct safety walks in specifically assigned units per group.</a:t>
            </a:r>
          </a:p>
          <a:p>
            <a:pPr marL="514350" indent="-514350">
              <a:buFont typeface="+mj-lt"/>
              <a:buAutoNum type="arabicPeriod"/>
            </a:pPr>
            <a:r>
              <a:rPr lang="en-US" sz="1800" dirty="0"/>
              <a:t>Learn to engage and interact with crews performing various work scopes within the unit.</a:t>
            </a:r>
          </a:p>
          <a:p>
            <a:pPr marL="514350" indent="-514350">
              <a:buFont typeface="+mj-lt"/>
              <a:buAutoNum type="arabicPeriod"/>
            </a:pPr>
            <a:r>
              <a:rPr lang="en-US" sz="1800" dirty="0"/>
              <a:t>Identify and address any safety opportunities, involving the appropriate personnel as needed.</a:t>
            </a:r>
          </a:p>
          <a:p>
            <a:pPr marL="514350" indent="-514350">
              <a:buFont typeface="+mj-lt"/>
              <a:buAutoNum type="arabicPeriod"/>
            </a:pPr>
            <a:r>
              <a:rPr lang="en-US" sz="1800" dirty="0"/>
              <a:t>De-brief after the allotted time to discuss any issues that may require further attention.</a:t>
            </a:r>
          </a:p>
          <a:p>
            <a:endParaRPr lang="en-US" dirty="0"/>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4199346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blue rectangle with white text&#10;&#10;AI-generated content may be incorrect.">
            <a:extLst>
              <a:ext uri="{FF2B5EF4-FFF2-40B4-BE49-F238E27FC236}">
                <a16:creationId xmlns:a16="http://schemas.microsoft.com/office/drawing/2014/main" id="{124E7E8D-30A5-8BE6-8254-3E698C526A7B}"/>
              </a:ext>
            </a:extLst>
          </p:cNvPr>
          <p:cNvPicPr>
            <a:picLocks noChangeAspect="1"/>
          </p:cNvPicPr>
          <p:nvPr/>
        </p:nvPicPr>
        <p:blipFill>
          <a:blip r:embed="rId2"/>
          <a:stretch>
            <a:fillRect/>
          </a:stretch>
        </p:blipFill>
        <p:spPr>
          <a:xfrm>
            <a:off x="2" y="0"/>
            <a:ext cx="12191998" cy="6857998"/>
          </a:xfrm>
          <a:prstGeom prst="rect">
            <a:avLst/>
          </a:prstGeom>
        </p:spPr>
      </p:pic>
      <p:sp>
        <p:nvSpPr>
          <p:cNvPr id="2" name="Title 1">
            <a:extLst>
              <a:ext uri="{FF2B5EF4-FFF2-40B4-BE49-F238E27FC236}">
                <a16:creationId xmlns:a16="http://schemas.microsoft.com/office/drawing/2014/main" id="{8AB3E535-6BB2-246E-014F-4A4671B39911}"/>
              </a:ext>
            </a:extLst>
          </p:cNvPr>
          <p:cNvSpPr>
            <a:spLocks noGrp="1"/>
          </p:cNvSpPr>
          <p:nvPr>
            <p:ph type="title"/>
          </p:nvPr>
        </p:nvSpPr>
        <p:spPr/>
        <p:txBody>
          <a:bodyPr/>
          <a:lstStyle/>
          <a:p>
            <a:r>
              <a:rPr lang="en-US" dirty="0"/>
              <a:t>Final week and solo safety meeting</a:t>
            </a:r>
            <a:endParaRPr lang="en-US" dirty="0"/>
          </a:p>
        </p:txBody>
      </p:sp>
      <p:sp>
        <p:nvSpPr>
          <p:cNvPr id="3" name="Content Placeholder 2">
            <a:extLst>
              <a:ext uri="{FF2B5EF4-FFF2-40B4-BE49-F238E27FC236}">
                <a16:creationId xmlns:a16="http://schemas.microsoft.com/office/drawing/2014/main" id="{DDC56D40-D36A-2767-425F-AB6120702C2D}"/>
              </a:ext>
            </a:extLst>
          </p:cNvPr>
          <p:cNvSpPr>
            <a:spLocks noGrp="1"/>
          </p:cNvSpPr>
          <p:nvPr>
            <p:ph sz="half" idx="1"/>
          </p:nvPr>
        </p:nvSpPr>
        <p:spPr>
          <a:xfrm>
            <a:off x="838199" y="1825625"/>
            <a:ext cx="6406661" cy="4351338"/>
          </a:xfrm>
        </p:spPr>
        <p:txBody>
          <a:bodyPr>
            <a:normAutofit/>
          </a:bodyPr>
          <a:lstStyle/>
          <a:p>
            <a:pPr marL="0" indent="0">
              <a:buNone/>
            </a:pPr>
            <a:r>
              <a:rPr lang="en-US" sz="1600" b="1" dirty="0"/>
              <a:t>Provide Leadership Opportunities for Crew Members:</a:t>
            </a:r>
          </a:p>
          <a:p>
            <a:pPr marL="514350" indent="-514350">
              <a:buFont typeface="+mj-lt"/>
              <a:buAutoNum type="arabicPeriod"/>
            </a:pPr>
            <a:r>
              <a:rPr lang="en-US" sz="1600" dirty="0"/>
              <a:t>Allow them to set the pace and direction for addressing tasks each day.</a:t>
            </a:r>
          </a:p>
          <a:p>
            <a:pPr marL="514350" indent="-514350">
              <a:buFont typeface="+mj-lt"/>
              <a:buAutoNum type="arabicPeriod"/>
            </a:pPr>
            <a:r>
              <a:rPr lang="en-US" sz="1600" dirty="0"/>
              <a:t>Observe their choices and how they apply them in the second week.</a:t>
            </a:r>
          </a:p>
          <a:p>
            <a:pPr marL="514350" indent="-514350">
              <a:buFont typeface="+mj-lt"/>
              <a:buAutoNum type="arabicPeriod"/>
            </a:pPr>
            <a:r>
              <a:rPr lang="en-US" sz="1600" dirty="0"/>
              <a:t>Take time to pause and reflect on their progress.</a:t>
            </a:r>
          </a:p>
          <a:p>
            <a:pPr marL="514350" indent="-514350">
              <a:buFont typeface="+mj-lt"/>
              <a:buAutoNum type="arabicPeriod"/>
            </a:pPr>
            <a:r>
              <a:rPr lang="en-US" sz="1600" dirty="0"/>
              <a:t>Offer support throughout any processes that arise during the week</a:t>
            </a:r>
            <a:r>
              <a:rPr lang="en-US" sz="1600" dirty="0" smtClean="0"/>
              <a:t>.</a:t>
            </a:r>
            <a:endParaRPr lang="en-US" sz="1600" dirty="0"/>
          </a:p>
        </p:txBody>
      </p:sp>
      <p:sp>
        <p:nvSpPr>
          <p:cNvPr id="4" name="Content Placeholder 3">
            <a:extLst>
              <a:ext uri="{FF2B5EF4-FFF2-40B4-BE49-F238E27FC236}">
                <a16:creationId xmlns:a16="http://schemas.microsoft.com/office/drawing/2014/main" id="{AC415210-3D96-DEDE-070F-AD94997B6307}"/>
              </a:ext>
            </a:extLst>
          </p:cNvPr>
          <p:cNvSpPr>
            <a:spLocks noGrp="1"/>
          </p:cNvSpPr>
          <p:nvPr>
            <p:ph sz="half" idx="2"/>
          </p:nvPr>
        </p:nvSpPr>
        <p:spPr>
          <a:xfrm>
            <a:off x="7244860" y="1825625"/>
            <a:ext cx="4421554" cy="4351338"/>
          </a:xfrm>
        </p:spPr>
        <p:txBody>
          <a:bodyPr>
            <a:normAutofit/>
          </a:bodyPr>
          <a:lstStyle/>
          <a:p>
            <a:pPr marL="0" indent="0">
              <a:buNone/>
            </a:pPr>
            <a:r>
              <a:rPr lang="en-US" sz="1800" b="1" dirty="0"/>
              <a:t>Allow Weekly Evaluations:</a:t>
            </a:r>
          </a:p>
          <a:p>
            <a:pPr marL="514350" indent="-514350">
              <a:buFont typeface="+mj-lt"/>
              <a:buAutoNum type="arabicPeriod"/>
            </a:pPr>
            <a:r>
              <a:rPr lang="en-US" sz="1800" dirty="0"/>
              <a:t>Let them evaluate and decide on topics throughout the week.</a:t>
            </a:r>
          </a:p>
          <a:p>
            <a:pPr marL="514350" indent="-514350">
              <a:buFont typeface="+mj-lt"/>
              <a:buAutoNum type="arabicPeriod"/>
            </a:pPr>
            <a:r>
              <a:rPr lang="en-US" sz="1800" dirty="0"/>
              <a:t>Anticipate common questions and rehearse your responses.</a:t>
            </a:r>
          </a:p>
          <a:p>
            <a:pPr marL="514350" indent="-514350">
              <a:buFont typeface="+mj-lt"/>
              <a:buAutoNum type="arabicPeriod"/>
            </a:pPr>
            <a:r>
              <a:rPr lang="en-US" sz="1800" dirty="0"/>
              <a:t>Follow up at the safety meeting to provide positive feedback and express gratitude.</a:t>
            </a:r>
          </a:p>
          <a:p>
            <a:endParaRPr lang="en-US" dirty="0"/>
          </a:p>
        </p:txBody>
      </p:sp>
      <p:sp>
        <p:nvSpPr>
          <p:cNvPr id="5"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2025 SAFETY EXCELLENCE AWARDS | </a:t>
            </a:r>
            <a:r>
              <a:rPr lang="en-US" sz="1200" b="1" dirty="0"/>
              <a:t>BEST PRACTICES SEMINAR</a:t>
            </a:r>
          </a:p>
        </p:txBody>
      </p:sp>
    </p:spTree>
    <p:extLst>
      <p:ext uri="{BB962C8B-B14F-4D97-AF65-F5344CB8AC3E}">
        <p14:creationId xmlns:p14="http://schemas.microsoft.com/office/powerpoint/2010/main" val="2841562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6cf9755-c392-47a8-90e5-2cab7b2088c8" xsi:nil="true"/>
    <lcf76f155ced4ddcb4097134ff3c332f xmlns="9594d856-599f-4a3b-a97d-b49ae33144e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6F8164ABBBE64B8583EA47391A32E3" ma:contentTypeVersion="19" ma:contentTypeDescription="Create a new document." ma:contentTypeScope="" ma:versionID="a0fc8741d90eb80b3043c4fa7990ffa3">
  <xsd:schema xmlns:xsd="http://www.w3.org/2001/XMLSchema" xmlns:xs="http://www.w3.org/2001/XMLSchema" xmlns:p="http://schemas.microsoft.com/office/2006/metadata/properties" xmlns:ns2="e6cf9755-c392-47a8-90e5-2cab7b2088c8" xmlns:ns3="9594d856-599f-4a3b-a97d-b49ae33144ee" targetNamespace="http://schemas.microsoft.com/office/2006/metadata/properties" ma:root="true" ma:fieldsID="bf7a2a769ad276dea9b08baff5789474" ns2:_="" ns3:_="">
    <xsd:import namespace="e6cf9755-c392-47a8-90e5-2cab7b2088c8"/>
    <xsd:import namespace="9594d856-599f-4a3b-a97d-b49ae3314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f9755-c392-47a8-90e5-2cab7b2088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31f49f8-d32f-49c1-bdb7-50db704ca24f}" ma:internalName="TaxCatchAll" ma:showField="CatchAllData" ma:web="e6cf9755-c392-47a8-90e5-2cab7b2088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4d856-599f-4a3b-a97d-b49ae3314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e7acff-fe2a-484b-931e-e5ee589765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B3342-FD8B-435E-B5C5-61BE90F0B54A}">
  <ds:schemaRefs>
    <ds:schemaRef ds:uri="http://schemas.microsoft.com/sharepoint/v3/contenttype/forms"/>
  </ds:schemaRefs>
</ds:datastoreItem>
</file>

<file path=customXml/itemProps2.xml><?xml version="1.0" encoding="utf-8"?>
<ds:datastoreItem xmlns:ds="http://schemas.openxmlformats.org/officeDocument/2006/customXml" ds:itemID="{A0FD6A08-1D2C-4994-8E2A-2A4E48302380}">
  <ds:schemaRefs>
    <ds:schemaRef ds:uri="http://purl.org/dc/elements/1.1/"/>
    <ds:schemaRef ds:uri="http://schemas.microsoft.com/office/2006/metadata/properties"/>
    <ds:schemaRef ds:uri="e6cf9755-c392-47a8-90e5-2cab7b2088c8"/>
    <ds:schemaRef ds:uri="http://purl.org/dc/dcmitype/"/>
    <ds:schemaRef ds:uri="http://schemas.microsoft.com/office/2006/documentManagement/types"/>
    <ds:schemaRef ds:uri="9594d856-599f-4a3b-a97d-b49ae33144ee"/>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573AD457-A973-4FB3-8B3C-77F209F5A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f9755-c392-47a8-90e5-2cab7b2088c8"/>
    <ds:schemaRef ds:uri="9594d856-599f-4a3b-a97d-b49ae3314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TotalTime>
  <Words>596</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Arial Black</vt:lpstr>
      <vt:lpstr>office theme</vt:lpstr>
      <vt:lpstr>PowerPoint Presentation</vt:lpstr>
      <vt:lpstr>PowerPoint Presentation</vt:lpstr>
      <vt:lpstr>PowerPoint Presentation</vt:lpstr>
      <vt:lpstr>Reason for the program</vt:lpstr>
      <vt:lpstr>Gaining perspective while establishing a culture</vt:lpstr>
      <vt:lpstr>Auditing and Job Site Visits</vt:lpstr>
      <vt:lpstr>Meetings and safety job walks</vt:lpstr>
      <vt:lpstr>Partnership for Safety</vt:lpstr>
      <vt:lpstr>Final week and solo safety meeting</vt:lpstr>
      <vt:lpstr>Final Tips &amp; Takeaways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Wolkenhauer</dc:creator>
  <cp:lastModifiedBy>Melissa Wolkenhauer</cp:lastModifiedBy>
  <cp:revision>208</cp:revision>
  <dcterms:created xsi:type="dcterms:W3CDTF">2025-05-22T20:31:15Z</dcterms:created>
  <dcterms:modified xsi:type="dcterms:W3CDTF">2025-06-09T21:05:17Z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0x010100806F8164ABBBE64B8583EA47391A32E3</vt:lpwstr>
  </property>
  <property fmtid="{D5CDD505-2E9C-101B-9397-08002B2CF9AE}" pid="3" name="MediaServiceImageTags">
    <vt:lpwstr/>
  </property>
</Properties>
</file>